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376" r:id="rId2"/>
    <p:sldId id="263" r:id="rId3"/>
    <p:sldId id="259" r:id="rId4"/>
    <p:sldId id="260" r:id="rId5"/>
    <p:sldId id="264" r:id="rId6"/>
    <p:sldId id="265" r:id="rId7"/>
    <p:sldId id="266" r:id="rId8"/>
    <p:sldId id="268" r:id="rId9"/>
    <p:sldId id="271" r:id="rId10"/>
    <p:sldId id="273" r:id="rId11"/>
    <p:sldId id="275" r:id="rId12"/>
    <p:sldId id="276" r:id="rId13"/>
    <p:sldId id="278" r:id="rId14"/>
    <p:sldId id="285" r:id="rId15"/>
    <p:sldId id="286" r:id="rId16"/>
    <p:sldId id="267" r:id="rId17"/>
    <p:sldId id="283" r:id="rId18"/>
    <p:sldId id="284" r:id="rId19"/>
    <p:sldId id="287" r:id="rId20"/>
    <p:sldId id="282" r:id="rId21"/>
    <p:sldId id="290" r:id="rId22"/>
    <p:sldId id="293" r:id="rId23"/>
    <p:sldId id="337" r:id="rId24"/>
    <p:sldId id="348" r:id="rId25"/>
    <p:sldId id="351" r:id="rId26"/>
    <p:sldId id="352" r:id="rId27"/>
    <p:sldId id="354" r:id="rId28"/>
    <p:sldId id="355" r:id="rId29"/>
    <p:sldId id="356" r:id="rId30"/>
    <p:sldId id="357" r:id="rId31"/>
    <p:sldId id="361" r:id="rId32"/>
    <p:sldId id="362" r:id="rId33"/>
    <p:sldId id="363" r:id="rId34"/>
    <p:sldId id="364" r:id="rId35"/>
    <p:sldId id="367" r:id="rId36"/>
    <p:sldId id="368" r:id="rId37"/>
    <p:sldId id="370" r:id="rId38"/>
    <p:sldId id="369" r:id="rId39"/>
    <p:sldId id="371" r:id="rId40"/>
    <p:sldId id="372" r:id="rId41"/>
    <p:sldId id="373" r:id="rId42"/>
    <p:sldId id="320" r:id="rId43"/>
    <p:sldId id="317" r:id="rId44"/>
    <p:sldId id="377" r:id="rId45"/>
    <p:sldId id="375" r:id="rId46"/>
    <p:sldId id="37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B5E8"/>
    <a:srgbClr val="5CBC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snapToGrid="0">
      <p:cViewPr varScale="1">
        <p:scale>
          <a:sx n="78" d="100"/>
          <a:sy n="78" d="100"/>
        </p:scale>
        <p:origin x="58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871115-ADBC-4337-B97A-3730D2363041}" type="datetimeFigureOut">
              <a:rPr lang="en-PK" smtClean="0"/>
              <a:t>13/06/2022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3706FA6C-FE11-4104-90E9-349637EE04D2}" type="slidenum">
              <a:rPr lang="en-PK" smtClean="0"/>
              <a:t>‹#›</a:t>
            </a:fld>
            <a:endParaRPr lang="en-PK"/>
          </a:p>
        </p:txBody>
      </p:sp>
    </p:spTree>
    <p:extLst>
      <p:ext uri="{BB962C8B-B14F-4D97-AF65-F5344CB8AC3E}">
        <p14:creationId xmlns:p14="http://schemas.microsoft.com/office/powerpoint/2010/main" val="3590172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71115-ADBC-4337-B97A-3730D2363041}" type="datetimeFigureOut">
              <a:rPr lang="en-PK" smtClean="0"/>
              <a:t>13/06/2022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3706FA6C-FE11-4104-90E9-349637EE04D2}" type="slidenum">
              <a:rPr lang="en-PK" smtClean="0"/>
              <a:t>‹#›</a:t>
            </a:fld>
            <a:endParaRPr lang="en-PK"/>
          </a:p>
        </p:txBody>
      </p:sp>
    </p:spTree>
    <p:extLst>
      <p:ext uri="{BB962C8B-B14F-4D97-AF65-F5344CB8AC3E}">
        <p14:creationId xmlns:p14="http://schemas.microsoft.com/office/powerpoint/2010/main" val="377353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71115-ADBC-4337-B97A-3730D2363041}" type="datetimeFigureOut">
              <a:rPr lang="en-PK" smtClean="0"/>
              <a:t>13/06/2022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3706FA6C-FE11-4104-90E9-349637EE04D2}" type="slidenum">
              <a:rPr lang="en-PK" smtClean="0"/>
              <a:t>‹#›</a:t>
            </a:fld>
            <a:endParaRPr lang="en-PK"/>
          </a:p>
        </p:txBody>
      </p:sp>
    </p:spTree>
    <p:extLst>
      <p:ext uri="{BB962C8B-B14F-4D97-AF65-F5344CB8AC3E}">
        <p14:creationId xmlns:p14="http://schemas.microsoft.com/office/powerpoint/2010/main" val="295153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871115-ADBC-4337-B97A-3730D2363041}" type="datetimeFigureOut">
              <a:rPr lang="en-PK" smtClean="0"/>
              <a:t>13/06/2022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3706FA6C-FE11-4104-90E9-349637EE04D2}" type="slidenum">
              <a:rPr lang="en-PK" smtClean="0"/>
              <a:t>‹#›</a:t>
            </a:fld>
            <a:endParaRPr lang="en-PK"/>
          </a:p>
        </p:txBody>
      </p:sp>
    </p:spTree>
    <p:extLst>
      <p:ext uri="{BB962C8B-B14F-4D97-AF65-F5344CB8AC3E}">
        <p14:creationId xmlns:p14="http://schemas.microsoft.com/office/powerpoint/2010/main" val="379075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871115-ADBC-4337-B97A-3730D2363041}" type="datetimeFigureOut">
              <a:rPr lang="en-PK" smtClean="0"/>
              <a:t>13/06/2022</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3706FA6C-FE11-4104-90E9-349637EE04D2}" type="slidenum">
              <a:rPr lang="en-PK" smtClean="0"/>
              <a:t>‹#›</a:t>
            </a:fld>
            <a:endParaRPr lang="en-PK"/>
          </a:p>
        </p:txBody>
      </p:sp>
    </p:spTree>
    <p:extLst>
      <p:ext uri="{BB962C8B-B14F-4D97-AF65-F5344CB8AC3E}">
        <p14:creationId xmlns:p14="http://schemas.microsoft.com/office/powerpoint/2010/main" val="3299855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871115-ADBC-4337-B97A-3730D2363041}" type="datetimeFigureOut">
              <a:rPr lang="en-PK" smtClean="0"/>
              <a:t>13/06/2022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3706FA6C-FE11-4104-90E9-349637EE04D2}" type="slidenum">
              <a:rPr lang="en-PK" smtClean="0"/>
              <a:t>‹#›</a:t>
            </a:fld>
            <a:endParaRPr lang="en-PK"/>
          </a:p>
        </p:txBody>
      </p:sp>
    </p:spTree>
    <p:extLst>
      <p:ext uri="{BB962C8B-B14F-4D97-AF65-F5344CB8AC3E}">
        <p14:creationId xmlns:p14="http://schemas.microsoft.com/office/powerpoint/2010/main" val="385896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871115-ADBC-4337-B97A-3730D2363041}" type="datetimeFigureOut">
              <a:rPr lang="en-PK" smtClean="0"/>
              <a:t>13/06/2022</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3706FA6C-FE11-4104-90E9-349637EE04D2}" type="slidenum">
              <a:rPr lang="en-PK" smtClean="0"/>
              <a:t>‹#›</a:t>
            </a:fld>
            <a:endParaRPr lang="en-PK"/>
          </a:p>
        </p:txBody>
      </p:sp>
    </p:spTree>
    <p:extLst>
      <p:ext uri="{BB962C8B-B14F-4D97-AF65-F5344CB8AC3E}">
        <p14:creationId xmlns:p14="http://schemas.microsoft.com/office/powerpoint/2010/main" val="45194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871115-ADBC-4337-B97A-3730D2363041}" type="datetimeFigureOut">
              <a:rPr lang="en-PK" smtClean="0"/>
              <a:t>13/06/2022</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3706FA6C-FE11-4104-90E9-349637EE04D2}" type="slidenum">
              <a:rPr lang="en-PK" smtClean="0"/>
              <a:t>‹#›</a:t>
            </a:fld>
            <a:endParaRPr lang="en-PK"/>
          </a:p>
        </p:txBody>
      </p:sp>
    </p:spTree>
    <p:extLst>
      <p:ext uri="{BB962C8B-B14F-4D97-AF65-F5344CB8AC3E}">
        <p14:creationId xmlns:p14="http://schemas.microsoft.com/office/powerpoint/2010/main" val="3648635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71115-ADBC-4337-B97A-3730D2363041}" type="datetimeFigureOut">
              <a:rPr lang="en-PK" smtClean="0"/>
              <a:t>13/06/2022</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3706FA6C-FE11-4104-90E9-349637EE04D2}" type="slidenum">
              <a:rPr lang="en-PK" smtClean="0"/>
              <a:t>‹#›</a:t>
            </a:fld>
            <a:endParaRPr lang="en-PK"/>
          </a:p>
        </p:txBody>
      </p:sp>
    </p:spTree>
    <p:extLst>
      <p:ext uri="{BB962C8B-B14F-4D97-AF65-F5344CB8AC3E}">
        <p14:creationId xmlns:p14="http://schemas.microsoft.com/office/powerpoint/2010/main" val="3253709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871115-ADBC-4337-B97A-3730D2363041}" type="datetimeFigureOut">
              <a:rPr lang="en-PK" smtClean="0"/>
              <a:t>13/06/2022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3706FA6C-FE11-4104-90E9-349637EE04D2}" type="slidenum">
              <a:rPr lang="en-PK" smtClean="0"/>
              <a:t>‹#›</a:t>
            </a:fld>
            <a:endParaRPr lang="en-PK"/>
          </a:p>
        </p:txBody>
      </p:sp>
    </p:spTree>
    <p:extLst>
      <p:ext uri="{BB962C8B-B14F-4D97-AF65-F5344CB8AC3E}">
        <p14:creationId xmlns:p14="http://schemas.microsoft.com/office/powerpoint/2010/main" val="3100895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871115-ADBC-4337-B97A-3730D2363041}" type="datetimeFigureOut">
              <a:rPr lang="en-PK" smtClean="0"/>
              <a:t>13/06/2022</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3706FA6C-FE11-4104-90E9-349637EE04D2}" type="slidenum">
              <a:rPr lang="en-PK" smtClean="0"/>
              <a:t>‹#›</a:t>
            </a:fld>
            <a:endParaRPr lang="en-PK"/>
          </a:p>
        </p:txBody>
      </p:sp>
    </p:spTree>
    <p:extLst>
      <p:ext uri="{BB962C8B-B14F-4D97-AF65-F5344CB8AC3E}">
        <p14:creationId xmlns:p14="http://schemas.microsoft.com/office/powerpoint/2010/main" val="3758067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71115-ADBC-4337-B97A-3730D2363041}" type="datetimeFigureOut">
              <a:rPr lang="en-PK" smtClean="0"/>
              <a:t>13/06/2022</a:t>
            </a:fld>
            <a:endParaRPr lang="en-P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6FA6C-FE11-4104-90E9-349637EE04D2}" type="slidenum">
              <a:rPr lang="en-PK" smtClean="0"/>
              <a:t>‹#›</a:t>
            </a:fld>
            <a:endParaRPr lang="en-PK"/>
          </a:p>
        </p:txBody>
      </p:sp>
    </p:spTree>
    <p:extLst>
      <p:ext uri="{BB962C8B-B14F-4D97-AF65-F5344CB8AC3E}">
        <p14:creationId xmlns:p14="http://schemas.microsoft.com/office/powerpoint/2010/main" val="2658373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anum.nawaz@tuf.edu.pk"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stats.stackexchange.com/questions/154879/a-list-of-cost-functions-used-in-neural-networks-alongside-applications"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customXml" Target="../ink/ink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customXml" Target="../ink/ink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g"/><Relationship Id="rId2" Type="http://schemas.openxmlformats.org/officeDocument/2006/relationships/customXml" Target="../ink/ink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customXml" Target="../ink/ink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8.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1.png"/><Relationship Id="rId4" Type="http://schemas.openxmlformats.org/officeDocument/2006/relationships/customXml" Target="../ink/ink9.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customXml" Target="../ink/ink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customXml" Target="../ink/ink1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customXml" Target="../ink/ink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0.png"/><Relationship Id="rId7" Type="http://schemas.microsoft.com/office/2007/relationships/hdphoto" Target="../media/hdphoto2.wdp"/><Relationship Id="rId2" Type="http://schemas.openxmlformats.org/officeDocument/2006/relationships/customXml" Target="../ink/ink1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customXml" Target="../ink/ink15.xml"/><Relationship Id="rId9"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1.png"/><Relationship Id="rId4" Type="http://schemas.openxmlformats.org/officeDocument/2006/relationships/customXml" Target="../ink/ink1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customXml" Target="../ink/ink19.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20.xml"/><Relationship Id="rId1" Type="http://schemas.openxmlformats.org/officeDocument/2006/relationships/slideLayout" Target="../slideLayouts/slideLayout1.xml"/><Relationship Id="rId6" Type="http://schemas.openxmlformats.org/officeDocument/2006/relationships/hyperlink" Target="http://setosa.io/ev/image-kernels/" TargetMode="External"/><Relationship Id="rId5" Type="http://schemas.openxmlformats.org/officeDocument/2006/relationships/image" Target="../media/image21.png"/><Relationship Id="rId4" Type="http://schemas.openxmlformats.org/officeDocument/2006/relationships/customXml" Target="../ink/ink21.xml"/></Relationships>
</file>

<file path=ppt/slides/_rels/slide3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png"/><Relationship Id="rId7" Type="http://schemas.openxmlformats.org/officeDocument/2006/relationships/image" Target="../media/image32.png"/><Relationship Id="rId2" Type="http://schemas.openxmlformats.org/officeDocument/2006/relationships/customXml" Target="../ink/ink2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customXml" Target="../ink/ink2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2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21.png"/><Relationship Id="rId4" Type="http://schemas.openxmlformats.org/officeDocument/2006/relationships/customXml" Target="../ink/ink25.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5.JPG"/><Relationship Id="rId2" Type="http://schemas.openxmlformats.org/officeDocument/2006/relationships/customXml" Target="../ink/ink26.xml"/><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21.png"/><Relationship Id="rId4" Type="http://schemas.openxmlformats.org/officeDocument/2006/relationships/customXml" Target="../ink/ink27.xml"/></Relationships>
</file>

<file path=ppt/slides/_rels/slide3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customXml" Target="../ink/ink2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customXml" Target="../ink/ink29.xml"/><Relationship Id="rId9"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3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21.png"/><Relationship Id="rId4" Type="http://schemas.openxmlformats.org/officeDocument/2006/relationships/customXml" Target="../ink/ink31.xml"/></Relationships>
</file>

<file path=ppt/slides/_rels/slide3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customXml" Target="../ink/ink3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1.png"/><Relationship Id="rId10" Type="http://schemas.openxmlformats.org/officeDocument/2006/relationships/image" Target="../media/image39.PNG"/><Relationship Id="rId4" Type="http://schemas.openxmlformats.org/officeDocument/2006/relationships/customXml" Target="../ink/ink33.xml"/><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3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1.png"/><Relationship Id="rId4" Type="http://schemas.openxmlformats.org/officeDocument/2006/relationships/customXml" Target="../ink/ink35.xml"/></Relationships>
</file>

<file path=ppt/slides/_rels/slide4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customXml" Target="../ink/ink36.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2.png"/><Relationship Id="rId5" Type="http://schemas.openxmlformats.org/officeDocument/2006/relationships/image" Target="../media/image21.png"/><Relationship Id="rId10" Type="http://schemas.openxmlformats.org/officeDocument/2006/relationships/image" Target="../media/image39.PNG"/><Relationship Id="rId4" Type="http://schemas.openxmlformats.org/officeDocument/2006/relationships/customXml" Target="../ink/ink37.xml"/><Relationship Id="rId9"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239C3A-88B1-429E-8CD5-90A7E1B3ACEA}"/>
              </a:ext>
            </a:extLst>
          </p:cNvPr>
          <p:cNvSpPr txBox="1"/>
          <p:nvPr/>
        </p:nvSpPr>
        <p:spPr>
          <a:xfrm>
            <a:off x="655983" y="5213578"/>
            <a:ext cx="10774017" cy="1077218"/>
          </a:xfrm>
          <a:prstGeom prst="rect">
            <a:avLst/>
          </a:prstGeom>
          <a:noFill/>
        </p:spPr>
        <p:txBody>
          <a:bodyPr wrap="square" rtlCol="0">
            <a:spAutoFit/>
          </a:bodyPr>
          <a:lstStyle/>
          <a:p>
            <a:r>
              <a:rPr lang="en-US" sz="3200" dirty="0" err="1">
                <a:effectLst>
                  <a:outerShdw blurRad="38100" dist="38100" dir="2700000" algn="tl">
                    <a:srgbClr val="000000">
                      <a:alpha val="43137"/>
                    </a:srgbClr>
                  </a:outerShdw>
                </a:effectLst>
                <a:latin typeface="neo latina" panose="020B0607020203060204" pitchFamily="34" charset="0"/>
              </a:rPr>
              <a:t>Assalam</a:t>
            </a:r>
            <a:r>
              <a:rPr lang="en-US" sz="3200" dirty="0">
                <a:effectLst>
                  <a:outerShdw blurRad="38100" dist="38100" dir="2700000" algn="tl">
                    <a:srgbClr val="000000">
                      <a:alpha val="43137"/>
                    </a:srgbClr>
                  </a:outerShdw>
                </a:effectLst>
                <a:latin typeface="neo latina" panose="020B0607020203060204" pitchFamily="34" charset="0"/>
              </a:rPr>
              <a:t>-o-</a:t>
            </a:r>
            <a:r>
              <a:rPr lang="en-US" sz="3200" dirty="0" err="1">
                <a:effectLst>
                  <a:outerShdw blurRad="38100" dist="38100" dir="2700000" algn="tl">
                    <a:srgbClr val="000000">
                      <a:alpha val="43137"/>
                    </a:srgbClr>
                  </a:outerShdw>
                </a:effectLst>
                <a:latin typeface="neo latina" panose="020B0607020203060204" pitchFamily="34" charset="0"/>
              </a:rPr>
              <a:t>alaikum</a:t>
            </a:r>
            <a:r>
              <a:rPr lang="en-US" sz="3200" dirty="0">
                <a:effectLst>
                  <a:outerShdw blurRad="38100" dist="38100" dir="2700000" algn="tl">
                    <a:srgbClr val="000000">
                      <a:alpha val="43137"/>
                    </a:srgbClr>
                  </a:outerShdw>
                </a:effectLst>
                <a:latin typeface="neo latina" panose="020B0607020203060204" pitchFamily="34" charset="0"/>
              </a:rPr>
              <a:t>,</a:t>
            </a:r>
          </a:p>
          <a:p>
            <a:r>
              <a:rPr lang="en-US" sz="3200" dirty="0">
                <a:effectLst>
                  <a:outerShdw blurRad="38100" dist="38100" dir="2700000" algn="tl">
                    <a:srgbClr val="000000">
                      <a:alpha val="43137"/>
                    </a:srgbClr>
                  </a:outerShdw>
                </a:effectLst>
                <a:latin typeface="neo latina" panose="020B0607020203060204" pitchFamily="34" charset="0"/>
              </a:rPr>
              <a:t>								A very warm welcome to Every one</a:t>
            </a:r>
            <a:endParaRPr lang="en-PK" sz="3200" dirty="0">
              <a:effectLst>
                <a:outerShdw blurRad="38100" dist="38100" dir="2700000" algn="tl">
                  <a:srgbClr val="000000">
                    <a:alpha val="43137"/>
                  </a:srgbClr>
                </a:outerShdw>
              </a:effectLst>
              <a:latin typeface="neo latina" panose="020B0607020203060204" pitchFamily="34" charset="0"/>
            </a:endParaRPr>
          </a:p>
        </p:txBody>
      </p:sp>
      <p:pic>
        <p:nvPicPr>
          <p:cNvPr id="8" name="Picture 7">
            <a:extLst>
              <a:ext uri="{FF2B5EF4-FFF2-40B4-BE49-F238E27FC236}">
                <a16:creationId xmlns:a16="http://schemas.microsoft.com/office/drawing/2014/main" id="{C94F4A79-F340-4FA6-ACE3-410645485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731" y="1882877"/>
            <a:ext cx="9724538" cy="1953629"/>
          </a:xfrm>
          <a:prstGeom prst="rect">
            <a:avLst/>
          </a:prstGeom>
        </p:spPr>
      </p:pic>
      <p:sp>
        <p:nvSpPr>
          <p:cNvPr id="9" name="TextBox 8">
            <a:extLst>
              <a:ext uri="{FF2B5EF4-FFF2-40B4-BE49-F238E27FC236}">
                <a16:creationId xmlns:a16="http://schemas.microsoft.com/office/drawing/2014/main" id="{399D0927-0B80-4C7B-8535-29DEDD00367A}"/>
              </a:ext>
            </a:extLst>
          </p:cNvPr>
          <p:cNvSpPr txBox="1"/>
          <p:nvPr/>
        </p:nvSpPr>
        <p:spPr>
          <a:xfrm>
            <a:off x="708991" y="3687419"/>
            <a:ext cx="10774017" cy="461665"/>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latin typeface="neo latina" panose="020B0607020203060204" pitchFamily="34" charset="0"/>
              </a:rPr>
              <a:t>In the name of Allah, the Most Merciful, the Most Kind</a:t>
            </a:r>
            <a:endParaRPr lang="en-PK" sz="2400" dirty="0">
              <a:effectLst>
                <a:outerShdw blurRad="38100" dist="38100" dir="2700000" algn="tl">
                  <a:srgbClr val="000000">
                    <a:alpha val="43137"/>
                  </a:srgbClr>
                </a:outerShdw>
              </a:effectLst>
              <a:latin typeface="neo latina" panose="020B0607020203060204" pitchFamily="34" charset="0"/>
            </a:endParaRPr>
          </a:p>
        </p:txBody>
      </p:sp>
    </p:spTree>
    <p:extLst>
      <p:ext uri="{BB962C8B-B14F-4D97-AF65-F5344CB8AC3E}">
        <p14:creationId xmlns:p14="http://schemas.microsoft.com/office/powerpoint/2010/main" val="208855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9"/>
            <a:ext cx="12077252"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Type of Activation Function</a:t>
            </a:r>
          </a:p>
        </p:txBody>
      </p:sp>
      <p:sp>
        <p:nvSpPr>
          <p:cNvPr id="4" name="Rectangle 3">
            <a:extLst>
              <a:ext uri="{FF2B5EF4-FFF2-40B4-BE49-F238E27FC236}">
                <a16:creationId xmlns:a16="http://schemas.microsoft.com/office/drawing/2014/main" id="{66450FD9-2483-4C83-BCD7-BA72583F0933}"/>
              </a:ext>
            </a:extLst>
          </p:cNvPr>
          <p:cNvSpPr/>
          <p:nvPr/>
        </p:nvSpPr>
        <p:spPr>
          <a:xfrm>
            <a:off x="8547602" y="2815971"/>
            <a:ext cx="3277496" cy="3170099"/>
          </a:xfrm>
          <a:prstGeom prst="rect">
            <a:avLst/>
          </a:prstGeom>
        </p:spPr>
        <p:txBody>
          <a:bodyPr wrap="square">
            <a:spAutoFit/>
          </a:bodyPr>
          <a:lstStyle/>
          <a:p>
            <a:endParaRPr lang="en-US" sz="2800" b="1" dirty="0">
              <a:solidFill>
                <a:schemeClr val="accent5">
                  <a:lumMod val="50000"/>
                </a:schemeClr>
              </a:solidFill>
              <a:latin typeface="Raleway" pitchFamily="2" charset="0"/>
            </a:endParaRPr>
          </a:p>
          <a:p>
            <a:pPr marL="514350" indent="-514350">
              <a:buFont typeface="+mj-lt"/>
              <a:buAutoNum type="arabicPeriod"/>
            </a:pPr>
            <a:r>
              <a:rPr lang="en-US" sz="2800" b="1" dirty="0">
                <a:solidFill>
                  <a:schemeClr val="accent5">
                    <a:lumMod val="50000"/>
                  </a:schemeClr>
                </a:solidFill>
                <a:latin typeface="Raleway" pitchFamily="2" charset="0"/>
              </a:rPr>
              <a:t>Threshold</a:t>
            </a:r>
          </a:p>
          <a:p>
            <a:pPr marL="514350" indent="-514350">
              <a:buFont typeface="+mj-lt"/>
              <a:buAutoNum type="arabicPeriod"/>
            </a:pPr>
            <a:r>
              <a:rPr lang="en-US" sz="2800" b="1" dirty="0">
                <a:solidFill>
                  <a:schemeClr val="accent5">
                    <a:lumMod val="50000"/>
                  </a:schemeClr>
                </a:solidFill>
                <a:latin typeface="Raleway" pitchFamily="2" charset="0"/>
              </a:rPr>
              <a:t>Sigmoid</a:t>
            </a:r>
          </a:p>
          <a:p>
            <a:pPr marL="514350" indent="-514350">
              <a:buFont typeface="+mj-lt"/>
              <a:buAutoNum type="arabicPeriod"/>
            </a:pPr>
            <a:r>
              <a:rPr lang="en-US" sz="2800" b="1" dirty="0">
                <a:solidFill>
                  <a:schemeClr val="accent5">
                    <a:lumMod val="50000"/>
                  </a:schemeClr>
                </a:solidFill>
                <a:latin typeface="Raleway" pitchFamily="2" charset="0"/>
              </a:rPr>
              <a:t>Tanh</a:t>
            </a:r>
          </a:p>
          <a:p>
            <a:pPr marL="514350" indent="-514350">
              <a:buFont typeface="+mj-lt"/>
              <a:buAutoNum type="arabicPeriod"/>
            </a:pPr>
            <a:r>
              <a:rPr lang="en-US" sz="2800" b="1" dirty="0" err="1">
                <a:solidFill>
                  <a:schemeClr val="accent5">
                    <a:lumMod val="50000"/>
                  </a:schemeClr>
                </a:solidFill>
                <a:latin typeface="Raleway" pitchFamily="2" charset="0"/>
              </a:rPr>
              <a:t>ReLU</a:t>
            </a:r>
            <a:endParaRPr lang="en-US" sz="2800" b="1" dirty="0">
              <a:solidFill>
                <a:schemeClr val="accent5">
                  <a:lumMod val="50000"/>
                </a:schemeClr>
              </a:solidFill>
              <a:latin typeface="Raleway" pitchFamily="2" charset="0"/>
            </a:endParaRPr>
          </a:p>
          <a:p>
            <a:pPr marL="514350" indent="-514350">
              <a:buFont typeface="+mj-lt"/>
              <a:buAutoNum type="arabicPeriod"/>
            </a:pPr>
            <a:r>
              <a:rPr lang="en-US" sz="2800" b="1" dirty="0">
                <a:solidFill>
                  <a:schemeClr val="accent5">
                    <a:lumMod val="50000"/>
                  </a:schemeClr>
                </a:solidFill>
                <a:latin typeface="Raleway" pitchFamily="2" charset="0"/>
              </a:rPr>
              <a:t>Leaky </a:t>
            </a:r>
            <a:r>
              <a:rPr lang="en-US" sz="2800" b="1" dirty="0" err="1">
                <a:solidFill>
                  <a:schemeClr val="accent5">
                    <a:lumMod val="50000"/>
                  </a:schemeClr>
                </a:solidFill>
                <a:latin typeface="Raleway" pitchFamily="2" charset="0"/>
              </a:rPr>
              <a:t>ReLU</a:t>
            </a:r>
            <a:endParaRPr lang="en-US" sz="2800" b="1" dirty="0">
              <a:solidFill>
                <a:schemeClr val="accent5">
                  <a:lumMod val="50000"/>
                </a:schemeClr>
              </a:solidFill>
              <a:latin typeface="Raleway" pitchFamily="2" charset="0"/>
            </a:endParaRPr>
          </a:p>
          <a:p>
            <a:pPr marL="514350" indent="-514350">
              <a:buFont typeface="+mj-lt"/>
              <a:buAutoNum type="arabicPeriod"/>
            </a:pPr>
            <a:r>
              <a:rPr lang="en-US" sz="2800" b="1" dirty="0">
                <a:solidFill>
                  <a:schemeClr val="accent5">
                    <a:lumMod val="50000"/>
                  </a:schemeClr>
                </a:solidFill>
                <a:latin typeface="Raleway" pitchFamily="2" charset="0"/>
              </a:rPr>
              <a:t>SoftMax</a:t>
            </a:r>
          </a:p>
        </p:txBody>
      </p:sp>
      <p:sp>
        <p:nvSpPr>
          <p:cNvPr id="6" name="Rectangle 5">
            <a:extLst>
              <a:ext uri="{FF2B5EF4-FFF2-40B4-BE49-F238E27FC236}">
                <a16:creationId xmlns:a16="http://schemas.microsoft.com/office/drawing/2014/main" id="{FE77F719-6B7E-42C2-8725-74DB3C524C16}"/>
              </a:ext>
            </a:extLst>
          </p:cNvPr>
          <p:cNvSpPr/>
          <p:nvPr/>
        </p:nvSpPr>
        <p:spPr>
          <a:xfrm>
            <a:off x="351013" y="1091988"/>
            <a:ext cx="5976730" cy="523220"/>
          </a:xfrm>
          <a:prstGeom prst="rect">
            <a:avLst/>
          </a:prstGeom>
        </p:spPr>
        <p:txBody>
          <a:bodyPr wrap="square">
            <a:spAutoFit/>
          </a:bodyPr>
          <a:lstStyle/>
          <a:p>
            <a:r>
              <a:rPr lang="en-US" sz="2800" b="1" dirty="0">
                <a:solidFill>
                  <a:schemeClr val="accent5">
                    <a:lumMod val="50000"/>
                  </a:schemeClr>
                </a:solidFill>
                <a:latin typeface="Raleway" pitchFamily="2" charset="0"/>
              </a:rPr>
              <a:t>Linear Function</a:t>
            </a:r>
          </a:p>
        </p:txBody>
      </p:sp>
      <p:sp>
        <p:nvSpPr>
          <p:cNvPr id="8" name="Rectangle 7">
            <a:extLst>
              <a:ext uri="{FF2B5EF4-FFF2-40B4-BE49-F238E27FC236}">
                <a16:creationId xmlns:a16="http://schemas.microsoft.com/office/drawing/2014/main" id="{5FC7300A-7DC6-458B-902D-51F302100E0A}"/>
              </a:ext>
            </a:extLst>
          </p:cNvPr>
          <p:cNvSpPr/>
          <p:nvPr/>
        </p:nvSpPr>
        <p:spPr>
          <a:xfrm>
            <a:off x="351013" y="3069650"/>
            <a:ext cx="3655168" cy="523220"/>
          </a:xfrm>
          <a:prstGeom prst="rect">
            <a:avLst/>
          </a:prstGeom>
        </p:spPr>
        <p:txBody>
          <a:bodyPr wrap="none">
            <a:spAutoFit/>
          </a:bodyPr>
          <a:lstStyle/>
          <a:p>
            <a:r>
              <a:rPr lang="en-US" sz="2800" b="1" dirty="0">
                <a:solidFill>
                  <a:schemeClr val="accent5">
                    <a:lumMod val="50000"/>
                  </a:schemeClr>
                </a:solidFill>
                <a:latin typeface="Raleway" pitchFamily="2" charset="0"/>
              </a:rPr>
              <a:t>Non Linear Function</a:t>
            </a:r>
          </a:p>
        </p:txBody>
      </p:sp>
      <p:sp>
        <p:nvSpPr>
          <p:cNvPr id="9" name="Rectangle 8">
            <a:extLst>
              <a:ext uri="{FF2B5EF4-FFF2-40B4-BE49-F238E27FC236}">
                <a16:creationId xmlns:a16="http://schemas.microsoft.com/office/drawing/2014/main" id="{1705F8DC-067D-4C7D-9FA5-7F0D9C0ACC51}"/>
              </a:ext>
            </a:extLst>
          </p:cNvPr>
          <p:cNvSpPr/>
          <p:nvPr/>
        </p:nvSpPr>
        <p:spPr>
          <a:xfrm>
            <a:off x="351013" y="1618403"/>
            <a:ext cx="6096000" cy="1015663"/>
          </a:xfrm>
          <a:prstGeom prst="rect">
            <a:avLst/>
          </a:prstGeom>
        </p:spPr>
        <p:txBody>
          <a:bodyPr>
            <a:spAutoFit/>
          </a:bodyPr>
          <a:lstStyle/>
          <a:p>
            <a:pPr algn="just"/>
            <a:r>
              <a:rPr lang="en-US" sz="2000" dirty="0">
                <a:latin typeface="Raleway" pitchFamily="2" charset="0"/>
              </a:rPr>
              <a:t>The function is a line or linear. Therefore, the output of the functions will not be confined between any range</a:t>
            </a:r>
          </a:p>
        </p:txBody>
      </p:sp>
      <p:pic>
        <p:nvPicPr>
          <p:cNvPr id="11" name="Picture 10">
            <a:extLst>
              <a:ext uri="{FF2B5EF4-FFF2-40B4-BE49-F238E27FC236}">
                <a16:creationId xmlns:a16="http://schemas.microsoft.com/office/drawing/2014/main" id="{D27036D4-31DA-4B57-B7E6-95571FACB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7148" y="871930"/>
            <a:ext cx="2000250" cy="2009775"/>
          </a:xfrm>
          <a:prstGeom prst="rect">
            <a:avLst/>
          </a:prstGeom>
        </p:spPr>
      </p:pic>
      <p:sp>
        <p:nvSpPr>
          <p:cNvPr id="12" name="Rectangle 11">
            <a:extLst>
              <a:ext uri="{FF2B5EF4-FFF2-40B4-BE49-F238E27FC236}">
                <a16:creationId xmlns:a16="http://schemas.microsoft.com/office/drawing/2014/main" id="{9EBE8583-F904-4572-ADAF-C99A23F12AF9}"/>
              </a:ext>
            </a:extLst>
          </p:cNvPr>
          <p:cNvSpPr/>
          <p:nvPr/>
        </p:nvSpPr>
        <p:spPr>
          <a:xfrm>
            <a:off x="351013" y="3789918"/>
            <a:ext cx="6096000" cy="1938992"/>
          </a:xfrm>
          <a:prstGeom prst="rect">
            <a:avLst/>
          </a:prstGeom>
        </p:spPr>
        <p:txBody>
          <a:bodyPr>
            <a:spAutoFit/>
          </a:bodyPr>
          <a:lstStyle/>
          <a:p>
            <a:pPr algn="just"/>
            <a:r>
              <a:rPr lang="en-US" sz="2000" dirty="0">
                <a:latin typeface="Raleway" pitchFamily="2" charset="0"/>
              </a:rPr>
              <a:t>They make it easy for the model to generalize or adapt with variety of data and to differentiate between the output</a:t>
            </a:r>
          </a:p>
          <a:p>
            <a:pPr algn="just"/>
            <a:endParaRPr lang="en-US" sz="2000" dirty="0">
              <a:latin typeface="Raleway" pitchFamily="2" charset="0"/>
            </a:endParaRPr>
          </a:p>
          <a:p>
            <a:pPr algn="just"/>
            <a:r>
              <a:rPr lang="en-US" sz="2000" dirty="0">
                <a:latin typeface="Raleway" pitchFamily="2" charset="0"/>
              </a:rPr>
              <a:t>The </a:t>
            </a:r>
            <a:r>
              <a:rPr lang="en-US" sz="2000" dirty="0">
                <a:solidFill>
                  <a:srgbClr val="FF0000"/>
                </a:solidFill>
                <a:latin typeface="Raleway" pitchFamily="2" charset="0"/>
              </a:rPr>
              <a:t>Nonlinear Activation </a:t>
            </a:r>
            <a:r>
              <a:rPr lang="en-US" sz="2000" dirty="0">
                <a:latin typeface="Raleway" pitchFamily="2" charset="0"/>
              </a:rPr>
              <a:t>Functions are mainly divided on the basis of their </a:t>
            </a:r>
            <a:r>
              <a:rPr lang="en-US" sz="2000" b="1" dirty="0">
                <a:latin typeface="Raleway" pitchFamily="2" charset="0"/>
              </a:rPr>
              <a:t>range or curves.</a:t>
            </a:r>
            <a:endParaRPr lang="en-US" sz="2000" dirty="0">
              <a:latin typeface="Raleway" pitchFamily="2" charset="0"/>
            </a:endParaRPr>
          </a:p>
        </p:txBody>
      </p:sp>
    </p:spTree>
    <p:extLst>
      <p:ext uri="{BB962C8B-B14F-4D97-AF65-F5344CB8AC3E}">
        <p14:creationId xmlns:p14="http://schemas.microsoft.com/office/powerpoint/2010/main" val="108441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9"/>
            <a:ext cx="12077252"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Sigmoid Function</a:t>
            </a:r>
          </a:p>
        </p:txBody>
      </p:sp>
      <p:pic>
        <p:nvPicPr>
          <p:cNvPr id="5" name="Picture 4">
            <a:extLst>
              <a:ext uri="{FF2B5EF4-FFF2-40B4-BE49-F238E27FC236}">
                <a16:creationId xmlns:a16="http://schemas.microsoft.com/office/drawing/2014/main" id="{CA6A49F1-837D-4934-8C06-7DA37BDFC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2796" y="2877235"/>
            <a:ext cx="6166407" cy="3407920"/>
          </a:xfrm>
          <a:prstGeom prst="rect">
            <a:avLst/>
          </a:prstGeom>
        </p:spPr>
      </p:pic>
      <p:sp>
        <p:nvSpPr>
          <p:cNvPr id="6" name="Rectangle 5">
            <a:extLst>
              <a:ext uri="{FF2B5EF4-FFF2-40B4-BE49-F238E27FC236}">
                <a16:creationId xmlns:a16="http://schemas.microsoft.com/office/drawing/2014/main" id="{0AADE7E7-B547-4BCB-AB2A-37E2CEF82B22}"/>
              </a:ext>
            </a:extLst>
          </p:cNvPr>
          <p:cNvSpPr/>
          <p:nvPr/>
        </p:nvSpPr>
        <p:spPr>
          <a:xfrm>
            <a:off x="114748" y="832753"/>
            <a:ext cx="11940989" cy="1569660"/>
          </a:xfrm>
          <a:prstGeom prst="rect">
            <a:avLst/>
          </a:prstGeom>
        </p:spPr>
        <p:txBody>
          <a:bodyPr wrap="square">
            <a:spAutoFit/>
          </a:bodyPr>
          <a:lstStyle/>
          <a:p>
            <a:pPr algn="just"/>
            <a:r>
              <a:rPr lang="en-US" sz="2400" dirty="0">
                <a:latin typeface="Raleway" pitchFamily="2" charset="0"/>
              </a:rPr>
              <a:t>The Sigmoid Function curve looks like a S-shape</a:t>
            </a:r>
          </a:p>
          <a:p>
            <a:pPr algn="just"/>
            <a:r>
              <a:rPr lang="en-US" sz="2400" dirty="0">
                <a:latin typeface="Raleway" pitchFamily="2" charset="0"/>
              </a:rPr>
              <a:t>This function reduces extreme values or outliers in data without removing them.</a:t>
            </a:r>
          </a:p>
          <a:p>
            <a:pPr algn="just"/>
            <a:r>
              <a:rPr lang="en-US" sz="2400" dirty="0">
                <a:latin typeface="Raleway" pitchFamily="2" charset="0"/>
              </a:rPr>
              <a:t>It converts independent variables of near infinite range into simple probabilities between 0 and 1, and most of its output will be very close to 0 or 1.</a:t>
            </a:r>
          </a:p>
        </p:txBody>
      </p:sp>
    </p:spTree>
    <p:extLst>
      <p:ext uri="{BB962C8B-B14F-4D97-AF65-F5344CB8AC3E}">
        <p14:creationId xmlns:p14="http://schemas.microsoft.com/office/powerpoint/2010/main" val="424922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9"/>
            <a:ext cx="12077252"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Rectifier (</a:t>
            </a:r>
            <a:r>
              <a:rPr lang="en-US" sz="4400" b="1" dirty="0" err="1">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Relu</a:t>
            </a:r>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 Function</a:t>
            </a:r>
          </a:p>
        </p:txBody>
      </p:sp>
      <p:pic>
        <p:nvPicPr>
          <p:cNvPr id="6" name="Picture 5">
            <a:extLst>
              <a:ext uri="{FF2B5EF4-FFF2-40B4-BE49-F238E27FC236}">
                <a16:creationId xmlns:a16="http://schemas.microsoft.com/office/drawing/2014/main" id="{C226ED0A-54E2-4799-B787-272EB46D2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604" y="2928608"/>
            <a:ext cx="6360018" cy="3502422"/>
          </a:xfrm>
          <a:prstGeom prst="rect">
            <a:avLst/>
          </a:prstGeom>
        </p:spPr>
      </p:pic>
      <p:sp>
        <p:nvSpPr>
          <p:cNvPr id="7" name="Rectangle 6">
            <a:extLst>
              <a:ext uri="{FF2B5EF4-FFF2-40B4-BE49-F238E27FC236}">
                <a16:creationId xmlns:a16="http://schemas.microsoft.com/office/drawing/2014/main" id="{FFE44BFA-8AD3-41FA-818B-EE4C79C06C4B}"/>
              </a:ext>
            </a:extLst>
          </p:cNvPr>
          <p:cNvSpPr/>
          <p:nvPr/>
        </p:nvSpPr>
        <p:spPr>
          <a:xfrm>
            <a:off x="114748" y="871930"/>
            <a:ext cx="11600330" cy="1569660"/>
          </a:xfrm>
          <a:prstGeom prst="rect">
            <a:avLst/>
          </a:prstGeom>
        </p:spPr>
        <p:txBody>
          <a:bodyPr wrap="square">
            <a:spAutoFit/>
          </a:bodyPr>
          <a:lstStyle/>
          <a:p>
            <a:pPr algn="just"/>
            <a:r>
              <a:rPr lang="en-US" sz="2400" dirty="0" err="1">
                <a:latin typeface="Raleway" pitchFamily="2" charset="0"/>
              </a:rPr>
              <a:t>ReLU</a:t>
            </a:r>
            <a:r>
              <a:rPr lang="en-US" sz="2400" dirty="0">
                <a:latin typeface="Raleway" pitchFamily="2" charset="0"/>
              </a:rPr>
              <a:t> is the most widely used activation function while designing networks today. First things first, the </a:t>
            </a:r>
            <a:r>
              <a:rPr lang="en-US" sz="2400" dirty="0" err="1">
                <a:latin typeface="Raleway" pitchFamily="2" charset="0"/>
              </a:rPr>
              <a:t>ReLU</a:t>
            </a:r>
            <a:r>
              <a:rPr lang="en-US" sz="2400" dirty="0">
                <a:latin typeface="Raleway" pitchFamily="2" charset="0"/>
              </a:rPr>
              <a:t> function is non linear, which means we can easily backpropagate the errors and have multiple layers of neurons being activated by the </a:t>
            </a:r>
            <a:r>
              <a:rPr lang="en-US" sz="2400" dirty="0" err="1">
                <a:latin typeface="Raleway" pitchFamily="2" charset="0"/>
              </a:rPr>
              <a:t>ReLU</a:t>
            </a:r>
            <a:r>
              <a:rPr lang="en-US" sz="2400" dirty="0">
                <a:latin typeface="Raleway" pitchFamily="2" charset="0"/>
              </a:rPr>
              <a:t> function.</a:t>
            </a:r>
          </a:p>
        </p:txBody>
      </p:sp>
    </p:spTree>
    <p:extLst>
      <p:ext uri="{BB962C8B-B14F-4D97-AF65-F5344CB8AC3E}">
        <p14:creationId xmlns:p14="http://schemas.microsoft.com/office/powerpoint/2010/main" val="397879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9"/>
            <a:ext cx="12077252"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Activation Function Example</a:t>
            </a:r>
          </a:p>
        </p:txBody>
      </p:sp>
      <p:pic>
        <p:nvPicPr>
          <p:cNvPr id="6" name="Picture 5">
            <a:extLst>
              <a:ext uri="{FF2B5EF4-FFF2-40B4-BE49-F238E27FC236}">
                <a16:creationId xmlns:a16="http://schemas.microsoft.com/office/drawing/2014/main" id="{6807914D-E739-4DC1-804D-23F7BAD0A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205" y="1180230"/>
            <a:ext cx="11241590" cy="5155558"/>
          </a:xfrm>
          <a:prstGeom prst="rect">
            <a:avLst/>
          </a:prstGeom>
        </p:spPr>
      </p:pic>
    </p:spTree>
    <p:extLst>
      <p:ext uri="{BB962C8B-B14F-4D97-AF65-F5344CB8AC3E}">
        <p14:creationId xmlns:p14="http://schemas.microsoft.com/office/powerpoint/2010/main" val="386131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615" y="188843"/>
            <a:ext cx="12077252" cy="763070"/>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How Neural Network Work ?</a:t>
            </a:r>
          </a:p>
        </p:txBody>
      </p:sp>
      <p:pic>
        <p:nvPicPr>
          <p:cNvPr id="5" name="Picture 4">
            <a:extLst>
              <a:ext uri="{FF2B5EF4-FFF2-40B4-BE49-F238E27FC236}">
                <a16:creationId xmlns:a16="http://schemas.microsoft.com/office/drawing/2014/main" id="{6082B218-4757-4392-8390-EAA62CD9A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743" y="1788193"/>
            <a:ext cx="8142514" cy="4306737"/>
          </a:xfrm>
          <a:prstGeom prst="rect">
            <a:avLst/>
          </a:prstGeom>
        </p:spPr>
      </p:pic>
    </p:spTree>
    <p:extLst>
      <p:ext uri="{BB962C8B-B14F-4D97-AF65-F5344CB8AC3E}">
        <p14:creationId xmlns:p14="http://schemas.microsoft.com/office/powerpoint/2010/main" val="245317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747" y="48205"/>
            <a:ext cx="12077252" cy="1174308"/>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How Neural Network Work with many neurons ?</a:t>
            </a:r>
          </a:p>
        </p:txBody>
      </p:sp>
      <p:pic>
        <p:nvPicPr>
          <p:cNvPr id="6" name="Picture 5">
            <a:extLst>
              <a:ext uri="{FF2B5EF4-FFF2-40B4-BE49-F238E27FC236}">
                <a16:creationId xmlns:a16="http://schemas.microsoft.com/office/drawing/2014/main" id="{4FC1BF20-37D4-4031-9A88-BB52D2FEE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7" y="1474777"/>
            <a:ext cx="11598282" cy="5070640"/>
          </a:xfrm>
          <a:prstGeom prst="rect">
            <a:avLst/>
          </a:prstGeom>
        </p:spPr>
      </p:pic>
    </p:spTree>
    <p:extLst>
      <p:ext uri="{BB962C8B-B14F-4D97-AF65-F5344CB8AC3E}">
        <p14:creationId xmlns:p14="http://schemas.microsoft.com/office/powerpoint/2010/main" val="316872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9"/>
            <a:ext cx="12077252"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Back Propagation in deep learning</a:t>
            </a:r>
          </a:p>
        </p:txBody>
      </p:sp>
      <p:sp>
        <p:nvSpPr>
          <p:cNvPr id="9" name="Rectangle 8">
            <a:extLst>
              <a:ext uri="{FF2B5EF4-FFF2-40B4-BE49-F238E27FC236}">
                <a16:creationId xmlns:a16="http://schemas.microsoft.com/office/drawing/2014/main" id="{AACD29C9-F01A-460F-8237-771B2CB1C267}"/>
              </a:ext>
            </a:extLst>
          </p:cNvPr>
          <p:cNvSpPr/>
          <p:nvPr/>
        </p:nvSpPr>
        <p:spPr>
          <a:xfrm>
            <a:off x="125506" y="1125526"/>
            <a:ext cx="11940989" cy="3416320"/>
          </a:xfrm>
          <a:prstGeom prst="rect">
            <a:avLst/>
          </a:prstGeom>
        </p:spPr>
        <p:txBody>
          <a:bodyPr wrap="square">
            <a:spAutoFit/>
          </a:bodyPr>
          <a:lstStyle/>
          <a:p>
            <a:pPr algn="just"/>
            <a:r>
              <a:rPr lang="en-US" sz="2400" dirty="0">
                <a:latin typeface="Raleway" pitchFamily="2" charset="0"/>
              </a:rPr>
              <a:t>	Back-propagation is the essence of neural net training. It is the method of fine-tuning the weights of a neural net based on the error rate obtained in the previous epoch (i.e., iteration). Proper tuning of the weights allows you to reduce error rates and to make the model reliable by increasing its generalization.</a:t>
            </a:r>
          </a:p>
          <a:p>
            <a:pPr algn="just"/>
            <a:endParaRPr lang="en-US" sz="2400" dirty="0">
              <a:latin typeface="Raleway" pitchFamily="2" charset="0"/>
            </a:endParaRPr>
          </a:p>
          <a:p>
            <a:pPr algn="just"/>
            <a:r>
              <a:rPr lang="en-US" sz="2400" dirty="0">
                <a:latin typeface="Raleway" pitchFamily="2" charset="0"/>
              </a:rPr>
              <a:t>	Backpropagation is a short form for "backward propagation of errors." It is a standard method of training artificial neural networks. This method helps to calculate the gradient of a loss function with respects to all the weights in the network.</a:t>
            </a:r>
          </a:p>
        </p:txBody>
      </p:sp>
    </p:spTree>
    <p:extLst>
      <p:ext uri="{BB962C8B-B14F-4D97-AF65-F5344CB8AC3E}">
        <p14:creationId xmlns:p14="http://schemas.microsoft.com/office/powerpoint/2010/main" val="1063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9"/>
            <a:ext cx="12077252"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Back Propagation in deep learning (Cont.)</a:t>
            </a:r>
          </a:p>
        </p:txBody>
      </p:sp>
      <p:pic>
        <p:nvPicPr>
          <p:cNvPr id="5" name="Picture 4">
            <a:extLst>
              <a:ext uri="{FF2B5EF4-FFF2-40B4-BE49-F238E27FC236}">
                <a16:creationId xmlns:a16="http://schemas.microsoft.com/office/drawing/2014/main" id="{D1BD9918-F5FD-44FF-AABE-4BF3D74FE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44" y="1339069"/>
            <a:ext cx="11198711" cy="5000280"/>
          </a:xfrm>
          <a:prstGeom prst="rect">
            <a:avLst/>
          </a:prstGeom>
        </p:spPr>
      </p:pic>
    </p:spTree>
    <p:extLst>
      <p:ext uri="{BB962C8B-B14F-4D97-AF65-F5344CB8AC3E}">
        <p14:creationId xmlns:p14="http://schemas.microsoft.com/office/powerpoint/2010/main" val="250689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9"/>
            <a:ext cx="12077252"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Back Propagation in deep learning (Cont.)</a:t>
            </a:r>
          </a:p>
        </p:txBody>
      </p:sp>
      <p:pic>
        <p:nvPicPr>
          <p:cNvPr id="6" name="Picture 5">
            <a:extLst>
              <a:ext uri="{FF2B5EF4-FFF2-40B4-BE49-F238E27FC236}">
                <a16:creationId xmlns:a16="http://schemas.microsoft.com/office/drawing/2014/main" id="{EA0668E4-C88A-422A-BDA2-EE3D0D30E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72" y="1128561"/>
            <a:ext cx="11502656" cy="5038200"/>
          </a:xfrm>
          <a:prstGeom prst="rect">
            <a:avLst/>
          </a:prstGeom>
          <a:ln>
            <a:noFill/>
          </a:ln>
          <a:effectLst>
            <a:softEdge rad="112500"/>
          </a:effectLst>
        </p:spPr>
      </p:pic>
    </p:spTree>
    <p:extLst>
      <p:ext uri="{BB962C8B-B14F-4D97-AF65-F5344CB8AC3E}">
        <p14:creationId xmlns:p14="http://schemas.microsoft.com/office/powerpoint/2010/main" val="30774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9"/>
            <a:ext cx="12077252" cy="761124"/>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Back Propagation in deep learning (Cont.)</a:t>
            </a:r>
          </a:p>
        </p:txBody>
      </p:sp>
      <p:pic>
        <p:nvPicPr>
          <p:cNvPr id="5" name="Picture 4">
            <a:extLst>
              <a:ext uri="{FF2B5EF4-FFF2-40B4-BE49-F238E27FC236}">
                <a16:creationId xmlns:a16="http://schemas.microsoft.com/office/drawing/2014/main" id="{1C112AA9-C7C5-41F1-B3DE-214470E15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55" y="1351561"/>
            <a:ext cx="11574490" cy="5268060"/>
          </a:xfrm>
          <a:prstGeom prst="rect">
            <a:avLst/>
          </a:prstGeom>
        </p:spPr>
      </p:pic>
    </p:spTree>
    <p:extLst>
      <p:ext uri="{BB962C8B-B14F-4D97-AF65-F5344CB8AC3E}">
        <p14:creationId xmlns:p14="http://schemas.microsoft.com/office/powerpoint/2010/main" val="5656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7E2CE-DC9E-4B3D-B9A2-5DA20EE2CB28}"/>
              </a:ext>
            </a:extLst>
          </p:cNvPr>
          <p:cNvSpPr>
            <a:spLocks noGrp="1"/>
          </p:cNvSpPr>
          <p:nvPr>
            <p:ph type="title" idx="4294967295"/>
          </p:nvPr>
        </p:nvSpPr>
        <p:spPr>
          <a:xfrm>
            <a:off x="225079" y="2251570"/>
            <a:ext cx="11768138" cy="963612"/>
          </a:xfrm>
        </p:spPr>
        <p:txBody>
          <a:bodyPr/>
          <a:lstStyle/>
          <a:p>
            <a:pPr algn="ctr"/>
            <a:r>
              <a:rPr lang="en-US" b="1" dirty="0">
                <a:effectLst>
                  <a:outerShdw blurRad="38100" dist="38100" dir="2700000" algn="tl">
                    <a:srgbClr val="000000">
                      <a:alpha val="43137"/>
                    </a:srgbClr>
                  </a:outerShdw>
                </a:effectLst>
                <a:latin typeface="neo latina" panose="020B0607020203060204" pitchFamily="34" charset="0"/>
              </a:rPr>
              <a:t>Face Mask Detection</a:t>
            </a:r>
            <a:endParaRPr lang="en-PK" b="1" dirty="0">
              <a:effectLst>
                <a:outerShdw blurRad="38100" dist="38100" dir="2700000" algn="tl">
                  <a:srgbClr val="000000">
                    <a:alpha val="43137"/>
                  </a:srgbClr>
                </a:outerShdw>
              </a:effectLst>
              <a:latin typeface="neo latina" panose="020B0607020203060204" pitchFamily="34" charset="0"/>
            </a:endParaRPr>
          </a:p>
        </p:txBody>
      </p:sp>
      <p:pic>
        <p:nvPicPr>
          <p:cNvPr id="3" name="Picture 2">
            <a:extLst>
              <a:ext uri="{FF2B5EF4-FFF2-40B4-BE49-F238E27FC236}">
                <a16:creationId xmlns:a16="http://schemas.microsoft.com/office/drawing/2014/main" id="{7B8034B6-A410-4729-B665-A2B8DECD6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83" y="332604"/>
            <a:ext cx="2672653" cy="363078"/>
          </a:xfrm>
          <a:prstGeom prst="rect">
            <a:avLst/>
          </a:prstGeom>
        </p:spPr>
      </p:pic>
      <p:sp>
        <p:nvSpPr>
          <p:cNvPr id="6" name="TextBox 5">
            <a:extLst>
              <a:ext uri="{FF2B5EF4-FFF2-40B4-BE49-F238E27FC236}">
                <a16:creationId xmlns:a16="http://schemas.microsoft.com/office/drawing/2014/main" id="{19D056F2-3328-47C9-BC4F-2E65033007BB}"/>
              </a:ext>
            </a:extLst>
          </p:cNvPr>
          <p:cNvSpPr txBox="1"/>
          <p:nvPr/>
        </p:nvSpPr>
        <p:spPr>
          <a:xfrm>
            <a:off x="198784" y="4771070"/>
            <a:ext cx="5416826" cy="1015663"/>
          </a:xfrm>
          <a:prstGeom prst="rect">
            <a:avLst/>
          </a:prstGeom>
          <a:noFill/>
        </p:spPr>
        <p:txBody>
          <a:bodyPr wrap="square" rtlCol="0">
            <a:spAutoFit/>
          </a:bodyPr>
          <a:lstStyle/>
          <a:p>
            <a:pPr>
              <a:lnSpc>
                <a:spcPct val="150000"/>
              </a:lnSpc>
            </a:pPr>
            <a:r>
              <a:rPr lang="en-US" sz="2000" b="1" dirty="0">
                <a:latin typeface="Raleway" pitchFamily="2" charset="0"/>
              </a:rPr>
              <a:t>Group No 12</a:t>
            </a:r>
          </a:p>
          <a:p>
            <a:endParaRPr lang="en-US" sz="1200" b="1" dirty="0">
              <a:latin typeface="Raleway" pitchFamily="2" charset="0"/>
            </a:endParaRPr>
          </a:p>
          <a:p>
            <a:pPr marL="457200" indent="-317500">
              <a:buClr>
                <a:srgbClr val="434343"/>
              </a:buClr>
              <a:buSzPts val="1400"/>
              <a:buFont typeface="Raleway Medium"/>
              <a:buChar char="❖"/>
            </a:pPr>
            <a:r>
              <a:rPr lang="en-US" dirty="0">
                <a:latin typeface="Raleway Medium" pitchFamily="2" charset="0"/>
                <a:ea typeface="Raleway Medium"/>
                <a:cs typeface="Raleway Medium"/>
                <a:sym typeface="Raleway Medium"/>
              </a:rPr>
              <a:t>Hafiz Noor-Ur-Hassan ( BSCS-FA18-074 )</a:t>
            </a:r>
          </a:p>
        </p:txBody>
      </p:sp>
      <p:sp>
        <p:nvSpPr>
          <p:cNvPr id="7" name="TextBox 6">
            <a:extLst>
              <a:ext uri="{FF2B5EF4-FFF2-40B4-BE49-F238E27FC236}">
                <a16:creationId xmlns:a16="http://schemas.microsoft.com/office/drawing/2014/main" id="{CA2D82B5-38E1-450F-8910-7DDEBE26C22C}"/>
              </a:ext>
            </a:extLst>
          </p:cNvPr>
          <p:cNvSpPr txBox="1"/>
          <p:nvPr/>
        </p:nvSpPr>
        <p:spPr>
          <a:xfrm>
            <a:off x="6576391" y="4817641"/>
            <a:ext cx="5416826" cy="1538883"/>
          </a:xfrm>
          <a:prstGeom prst="rect">
            <a:avLst/>
          </a:prstGeom>
          <a:noFill/>
        </p:spPr>
        <p:txBody>
          <a:bodyPr wrap="square" rtlCol="0">
            <a:spAutoFit/>
          </a:bodyPr>
          <a:lstStyle/>
          <a:p>
            <a:r>
              <a:rPr lang="en-US" sz="2000" b="1" dirty="0">
                <a:latin typeface="Raleway" pitchFamily="2" charset="0"/>
              </a:rPr>
              <a:t>Advised by:</a:t>
            </a:r>
            <a:endParaRPr lang="en-US" sz="2000" b="1" i="0" dirty="0">
              <a:solidFill>
                <a:srgbClr val="212529"/>
              </a:solidFill>
              <a:effectLst/>
              <a:latin typeface="Raleway" pitchFamily="2" charset="0"/>
            </a:endParaRPr>
          </a:p>
          <a:p>
            <a:pPr algn="r"/>
            <a:r>
              <a:rPr lang="en-US" sz="2000" b="1" i="0" dirty="0">
                <a:solidFill>
                  <a:srgbClr val="212529"/>
                </a:solidFill>
                <a:effectLst/>
                <a:latin typeface="Raleway" pitchFamily="2" charset="0"/>
              </a:rPr>
              <a:t>Anum Nawaz, Ph.D.</a:t>
            </a:r>
          </a:p>
          <a:p>
            <a:pPr algn="r"/>
            <a:r>
              <a:rPr lang="en-US" dirty="0">
                <a:solidFill>
                  <a:srgbClr val="212529"/>
                </a:solidFill>
                <a:latin typeface="Raleway" pitchFamily="2" charset="0"/>
              </a:rPr>
              <a:t>Department of Computer Science</a:t>
            </a:r>
          </a:p>
          <a:p>
            <a:pPr algn="r"/>
            <a:r>
              <a:rPr lang="en-US" dirty="0">
                <a:solidFill>
                  <a:srgbClr val="212529"/>
                </a:solidFill>
                <a:latin typeface="Raleway" pitchFamily="2" charset="0"/>
              </a:rPr>
              <a:t>The University of Faisalabad</a:t>
            </a:r>
          </a:p>
          <a:p>
            <a:pPr algn="r"/>
            <a:r>
              <a:rPr lang="en-US" b="0" i="0" dirty="0">
                <a:solidFill>
                  <a:srgbClr val="212529"/>
                </a:solidFill>
                <a:effectLst/>
                <a:latin typeface="Raleway" pitchFamily="2" charset="0"/>
                <a:hlinkClick r:id="rId3"/>
              </a:rPr>
              <a:t>anum.nawaz@tuf.edu.pk</a:t>
            </a:r>
            <a:endParaRPr lang="en-US" dirty="0">
              <a:latin typeface="Raleway" pitchFamily="2" charset="0"/>
            </a:endParaRPr>
          </a:p>
        </p:txBody>
      </p:sp>
      <p:sp>
        <p:nvSpPr>
          <p:cNvPr id="8" name="TextBox 7">
            <a:extLst>
              <a:ext uri="{FF2B5EF4-FFF2-40B4-BE49-F238E27FC236}">
                <a16:creationId xmlns:a16="http://schemas.microsoft.com/office/drawing/2014/main" id="{5F9B727A-435C-4603-83D3-5CCABE152795}"/>
              </a:ext>
            </a:extLst>
          </p:cNvPr>
          <p:cNvSpPr txBox="1"/>
          <p:nvPr/>
        </p:nvSpPr>
        <p:spPr>
          <a:xfrm>
            <a:off x="10510119" y="6429033"/>
            <a:ext cx="1579278" cy="369332"/>
          </a:xfrm>
          <a:prstGeom prst="rect">
            <a:avLst/>
          </a:prstGeom>
          <a:noFill/>
        </p:spPr>
        <p:txBody>
          <a:bodyPr wrap="none" rtlCol="0">
            <a:spAutoFit/>
          </a:bodyPr>
          <a:lstStyle/>
          <a:p>
            <a:r>
              <a:rPr lang="en-US" dirty="0">
                <a:latin typeface="Raleway" pitchFamily="2" charset="0"/>
              </a:rPr>
              <a:t>June 15, 2021</a:t>
            </a:r>
            <a:endParaRPr lang="en-PK" dirty="0">
              <a:latin typeface="Raleway" pitchFamily="2" charset="0"/>
            </a:endParaRPr>
          </a:p>
        </p:txBody>
      </p:sp>
    </p:spTree>
    <p:extLst>
      <p:ext uri="{BB962C8B-B14F-4D97-AF65-F5344CB8AC3E}">
        <p14:creationId xmlns:p14="http://schemas.microsoft.com/office/powerpoint/2010/main" val="60553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9069" y="1140312"/>
            <a:ext cx="11413863" cy="1528147"/>
          </a:xfrm>
        </p:spPr>
        <p:txBody>
          <a:bodyPr>
            <a:noAutofit/>
          </a:bodyPr>
          <a:lstStyle/>
          <a:p>
            <a:r>
              <a:rPr lang="en-US" sz="5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For further assistance </a:t>
            </a:r>
            <a:br>
              <a:rPr lang="en-US" sz="5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br>
            <a:r>
              <a:rPr lang="en-US" sz="5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Visit Stack Exchange</a:t>
            </a:r>
          </a:p>
        </p:txBody>
      </p:sp>
      <p:sp>
        <p:nvSpPr>
          <p:cNvPr id="4" name="Rectangle 3">
            <a:extLst>
              <a:ext uri="{FF2B5EF4-FFF2-40B4-BE49-F238E27FC236}">
                <a16:creationId xmlns:a16="http://schemas.microsoft.com/office/drawing/2014/main" id="{DC4E894C-2658-4DC2-B614-B6EFAD1CA26A}"/>
              </a:ext>
            </a:extLst>
          </p:cNvPr>
          <p:cNvSpPr/>
          <p:nvPr/>
        </p:nvSpPr>
        <p:spPr>
          <a:xfrm>
            <a:off x="389069" y="3312381"/>
            <a:ext cx="11413863" cy="1754326"/>
          </a:xfrm>
          <a:prstGeom prst="rect">
            <a:avLst/>
          </a:prstGeom>
        </p:spPr>
        <p:txBody>
          <a:bodyPr wrap="square">
            <a:spAutoFit/>
          </a:bodyPr>
          <a:lstStyle/>
          <a:p>
            <a:r>
              <a:rPr lang="en-US" sz="3600" dirty="0">
                <a:hlinkClick r:id="rId2"/>
              </a:rPr>
              <a:t>https://stats.stackexchange.com/questions/154879/a-list-of-cost-functions-used-in-neural-networks-alongside-applications</a:t>
            </a:r>
            <a:endParaRPr lang="en-US" sz="3600" dirty="0"/>
          </a:p>
        </p:txBody>
      </p:sp>
    </p:spTree>
    <p:extLst>
      <p:ext uri="{BB962C8B-B14F-4D97-AF65-F5344CB8AC3E}">
        <p14:creationId xmlns:p14="http://schemas.microsoft.com/office/powerpoint/2010/main" val="297999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506" y="43032"/>
            <a:ext cx="11940988" cy="692464"/>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What is Bias ?</a:t>
            </a:r>
          </a:p>
        </p:txBody>
      </p:sp>
      <p:sp>
        <p:nvSpPr>
          <p:cNvPr id="5" name="Rectangle 4">
            <a:extLst>
              <a:ext uri="{FF2B5EF4-FFF2-40B4-BE49-F238E27FC236}">
                <a16:creationId xmlns:a16="http://schemas.microsoft.com/office/drawing/2014/main" id="{DFB99031-C882-4AFB-93D9-7E95BBA70FB8}"/>
              </a:ext>
            </a:extLst>
          </p:cNvPr>
          <p:cNvSpPr/>
          <p:nvPr/>
        </p:nvSpPr>
        <p:spPr>
          <a:xfrm>
            <a:off x="125505" y="1308609"/>
            <a:ext cx="11940989" cy="5324535"/>
          </a:xfrm>
          <a:prstGeom prst="rect">
            <a:avLst/>
          </a:prstGeom>
        </p:spPr>
        <p:txBody>
          <a:bodyPr wrap="square">
            <a:spAutoFit/>
          </a:bodyPr>
          <a:lstStyle/>
          <a:p>
            <a:pPr algn="just"/>
            <a:r>
              <a:rPr lang="en-US" sz="2400" dirty="0">
                <a:latin typeface="Raleway" pitchFamily="2" charset="0"/>
              </a:rPr>
              <a:t>Bias is just like an intercept added in a linear equation. It is an additional parameter in the Neural Network which is used to adjust the output along with the weighted sum of the inputs to the neuron. Moreover, bias value allows you to shift the activation function to either right or left.</a:t>
            </a:r>
          </a:p>
          <a:p>
            <a:pPr algn="just"/>
            <a:endParaRPr lang="en-US" sz="1400" dirty="0">
              <a:latin typeface="Raleway" pitchFamily="2" charset="0"/>
            </a:endParaRPr>
          </a:p>
          <a:p>
            <a:pPr algn="ctr"/>
            <a:r>
              <a:rPr lang="en-US" sz="2400" b="1" dirty="0">
                <a:solidFill>
                  <a:schemeClr val="accent5">
                    <a:lumMod val="50000"/>
                  </a:schemeClr>
                </a:solidFill>
                <a:effectLst>
                  <a:outerShdw blurRad="38100" dist="38100" dir="2700000" algn="tl">
                    <a:srgbClr val="000000">
                      <a:alpha val="43137"/>
                    </a:srgbClr>
                  </a:outerShdw>
                </a:effectLst>
                <a:latin typeface="Raleway" pitchFamily="2" charset="0"/>
              </a:rPr>
              <a:t>output  =  sum (weights * inputs) + bias </a:t>
            </a:r>
          </a:p>
          <a:p>
            <a:pPr algn="ctr"/>
            <a:endParaRPr lang="en-US" sz="1400" b="1" dirty="0">
              <a:solidFill>
                <a:schemeClr val="accent5">
                  <a:lumMod val="50000"/>
                </a:schemeClr>
              </a:solidFill>
              <a:effectLst>
                <a:outerShdw blurRad="38100" dist="38100" dir="2700000" algn="tl">
                  <a:srgbClr val="000000">
                    <a:alpha val="43137"/>
                  </a:srgbClr>
                </a:outerShdw>
              </a:effectLst>
              <a:latin typeface="Raleway" pitchFamily="2" charset="0"/>
            </a:endParaRPr>
          </a:p>
          <a:p>
            <a:pPr algn="just"/>
            <a:r>
              <a:rPr lang="en-US" sz="2400" dirty="0">
                <a:latin typeface="Raleway" pitchFamily="2" charset="0"/>
              </a:rPr>
              <a:t>The output is calculated by multiplying the inputs with their weights and then passing it through an activation function like the Sigmoid function, etc. Here, bias acts like a constant which helps the model to fit the given data. The steepness of the Sigmoid depends on the weight of the inputs.</a:t>
            </a:r>
          </a:p>
          <a:p>
            <a:pPr algn="just"/>
            <a:r>
              <a:rPr lang="en-US" sz="2400" dirty="0">
                <a:latin typeface="Raleway" pitchFamily="2" charset="0"/>
              </a:rPr>
              <a:t>A simpler way to understand bias is through a constant c of a linear function.</a:t>
            </a:r>
          </a:p>
          <a:p>
            <a:pPr algn="just"/>
            <a:endParaRPr lang="en-US" sz="1400" dirty="0">
              <a:latin typeface="Raleway" pitchFamily="2" charset="0"/>
            </a:endParaRPr>
          </a:p>
          <a:p>
            <a:pPr algn="ctr"/>
            <a:r>
              <a:rPr lang="en-US" sz="2400" b="1" dirty="0">
                <a:solidFill>
                  <a:schemeClr val="accent5">
                    <a:lumMod val="50000"/>
                  </a:schemeClr>
                </a:solidFill>
                <a:effectLst>
                  <a:outerShdw blurRad="38100" dist="38100" dir="2700000" algn="tl">
                    <a:srgbClr val="000000">
                      <a:alpha val="43137"/>
                    </a:srgbClr>
                  </a:outerShdw>
                </a:effectLst>
                <a:latin typeface="Raleway" pitchFamily="2" charset="0"/>
              </a:rPr>
              <a:t>y = mx + c</a:t>
            </a:r>
          </a:p>
          <a:p>
            <a:pPr algn="ctr"/>
            <a:endParaRPr lang="en-US" sz="2400" b="1" dirty="0">
              <a:solidFill>
                <a:schemeClr val="accent5">
                  <a:lumMod val="50000"/>
                </a:schemeClr>
              </a:solidFill>
              <a:latin typeface="Raleway" pitchFamily="2" charset="0"/>
            </a:endParaRPr>
          </a:p>
        </p:txBody>
      </p:sp>
    </p:spTree>
    <p:extLst>
      <p:ext uri="{BB962C8B-B14F-4D97-AF65-F5344CB8AC3E}">
        <p14:creationId xmlns:p14="http://schemas.microsoft.com/office/powerpoint/2010/main" val="327742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904" y="43032"/>
            <a:ext cx="11787809" cy="877950"/>
          </a:xfrm>
        </p:spPr>
        <p:txBody>
          <a:bodyPr>
            <a:noAutofit/>
          </a:bodyPr>
          <a:lstStyle/>
          <a:p>
            <a:b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br>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Bias (Cont.)</a:t>
            </a:r>
          </a:p>
        </p:txBody>
      </p:sp>
      <p:pic>
        <p:nvPicPr>
          <p:cNvPr id="6" name="Picture 5">
            <a:extLst>
              <a:ext uri="{FF2B5EF4-FFF2-40B4-BE49-F238E27FC236}">
                <a16:creationId xmlns:a16="http://schemas.microsoft.com/office/drawing/2014/main" id="{5CC8367A-B1ED-4C89-8F6B-9B01F0DD18A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159673" y="1242714"/>
            <a:ext cx="6671647" cy="4841870"/>
          </a:xfrm>
          <a:prstGeom prst="rect">
            <a:avLst/>
          </a:prstGeom>
        </p:spPr>
      </p:pic>
      <p:sp>
        <p:nvSpPr>
          <p:cNvPr id="7" name="Rectangle 6">
            <a:extLst>
              <a:ext uri="{FF2B5EF4-FFF2-40B4-BE49-F238E27FC236}">
                <a16:creationId xmlns:a16="http://schemas.microsoft.com/office/drawing/2014/main" id="{33CE965E-EB6A-4945-A455-DCD34A295F16}"/>
              </a:ext>
            </a:extLst>
          </p:cNvPr>
          <p:cNvSpPr/>
          <p:nvPr/>
        </p:nvSpPr>
        <p:spPr>
          <a:xfrm>
            <a:off x="7046843" y="3663649"/>
            <a:ext cx="2047461" cy="584775"/>
          </a:xfrm>
          <a:prstGeom prst="rect">
            <a:avLst/>
          </a:prstGeom>
        </p:spPr>
        <p:txBody>
          <a:bodyPr wrap="square">
            <a:spAutoFit/>
          </a:bodyPr>
          <a:lstStyle/>
          <a:p>
            <a:r>
              <a:rPr lang="en-US" sz="3200" b="1" dirty="0">
                <a:latin typeface="Raleway" pitchFamily="2" charset="0"/>
              </a:rPr>
              <a:t>W * x + b </a:t>
            </a:r>
          </a:p>
        </p:txBody>
      </p:sp>
    </p:spTree>
    <p:extLst>
      <p:ext uri="{BB962C8B-B14F-4D97-AF65-F5344CB8AC3E}">
        <p14:creationId xmlns:p14="http://schemas.microsoft.com/office/powerpoint/2010/main" val="283831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129209" y="43034"/>
            <a:ext cx="11800302" cy="769441"/>
          </a:xfrm>
          <a:prstGeom prst="rect">
            <a:avLst/>
          </a:prstGeom>
        </p:spPr>
        <p:txBody>
          <a:bodyPr wrap="square">
            <a:spAutoFit/>
          </a:bodyPr>
          <a:lstStyle/>
          <a:p>
            <a:pPr algn="ctr"/>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What is Optimizer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p:sp>
        <p:nvSpPr>
          <p:cNvPr id="3" name="Rectangle 2">
            <a:extLst>
              <a:ext uri="{FF2B5EF4-FFF2-40B4-BE49-F238E27FC236}">
                <a16:creationId xmlns:a16="http://schemas.microsoft.com/office/drawing/2014/main" id="{33BEF4F2-71B5-4B99-85DF-81209A88928B}"/>
              </a:ext>
            </a:extLst>
          </p:cNvPr>
          <p:cNvSpPr/>
          <p:nvPr/>
        </p:nvSpPr>
        <p:spPr>
          <a:xfrm>
            <a:off x="262490" y="1106304"/>
            <a:ext cx="11667021" cy="4154984"/>
          </a:xfrm>
          <a:prstGeom prst="rect">
            <a:avLst/>
          </a:prstGeom>
        </p:spPr>
        <p:txBody>
          <a:bodyPr wrap="square">
            <a:spAutoFit/>
          </a:bodyPr>
          <a:lstStyle/>
          <a:p>
            <a:pPr algn="just"/>
            <a:r>
              <a:rPr lang="en-US" sz="2400" dirty="0">
                <a:latin typeface="Raleway" pitchFamily="2" charset="0"/>
              </a:rPr>
              <a:t>	Optimizers are algorithms or methods used to change the attributes of your neural network such as weights and learning rate in order to reduce the losses. </a:t>
            </a:r>
          </a:p>
          <a:p>
            <a:pPr algn="just"/>
            <a:r>
              <a:rPr lang="en-US" sz="2400" dirty="0">
                <a:latin typeface="Raleway" pitchFamily="2" charset="0"/>
              </a:rPr>
              <a:t>Optimization algorithms or strategies are responsible for reducing the losses and to provide the most accurate results possible.</a:t>
            </a:r>
          </a:p>
          <a:p>
            <a:pPr>
              <a:lnSpc>
                <a:spcPct val="200000"/>
              </a:lnSpc>
            </a:pPr>
            <a:r>
              <a:rPr lang="en-US" sz="2400" b="1" dirty="0">
                <a:solidFill>
                  <a:schemeClr val="accent5">
                    <a:lumMod val="50000"/>
                  </a:schemeClr>
                </a:solidFill>
                <a:latin typeface="Raleway" pitchFamily="2" charset="0"/>
              </a:rPr>
              <a:t>Role of an optimizer</a:t>
            </a:r>
            <a:endParaRPr lang="en-US" sz="2400" b="1" i="1" dirty="0">
              <a:solidFill>
                <a:srgbClr val="92D050"/>
              </a:solidFill>
              <a:latin typeface="Raleway" pitchFamily="2" charset="0"/>
            </a:endParaRPr>
          </a:p>
          <a:p>
            <a:pPr algn="just"/>
            <a:r>
              <a:rPr lang="en-US" sz="2400" dirty="0">
                <a:latin typeface="Raleway" pitchFamily="2" charset="0"/>
              </a:rPr>
              <a:t>	Optimizers update the weight parameters to minimize the loss function. Loss function acts as guides to the terrain telling optimizer if it is moving in the right direction to reach the bottom of the valley, the global minimum.</a:t>
            </a:r>
          </a:p>
          <a:p>
            <a:pPr algn="just"/>
            <a:endParaRPr lang="en-US" sz="2400" dirty="0">
              <a:latin typeface="Raleway" pitchFamily="2" charset="0"/>
            </a:endParaRPr>
          </a:p>
          <a:p>
            <a:pPr algn="just"/>
            <a:endParaRPr lang="en-US" sz="2400" dirty="0">
              <a:latin typeface="Raleway" pitchFamily="2" charset="0"/>
            </a:endParaRPr>
          </a:p>
        </p:txBody>
      </p:sp>
    </p:spTree>
    <p:extLst>
      <p:ext uri="{BB962C8B-B14F-4D97-AF65-F5344CB8AC3E}">
        <p14:creationId xmlns:p14="http://schemas.microsoft.com/office/powerpoint/2010/main" val="61188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6" name="Rectangle 5">
            <a:extLst>
              <a:ext uri="{FF2B5EF4-FFF2-40B4-BE49-F238E27FC236}">
                <a16:creationId xmlns:a16="http://schemas.microsoft.com/office/drawing/2014/main" id="{0F0D2E58-4889-4A52-ABCC-7BD333E74001}"/>
              </a:ext>
            </a:extLst>
          </p:cNvPr>
          <p:cNvSpPr/>
          <p:nvPr/>
        </p:nvSpPr>
        <p:spPr>
          <a:xfrm>
            <a:off x="344244" y="1179311"/>
            <a:ext cx="11483322" cy="3785652"/>
          </a:xfrm>
          <a:prstGeom prst="rect">
            <a:avLst/>
          </a:prstGeom>
        </p:spPr>
        <p:txBody>
          <a:bodyPr wrap="square">
            <a:spAutoFit/>
          </a:bodyPr>
          <a:lstStyle/>
          <a:p>
            <a:endParaRPr lang="en-US" sz="2400" dirty="0">
              <a:latin typeface="Raleway" pitchFamily="2" charset="0"/>
            </a:endParaRPr>
          </a:p>
          <a:p>
            <a:r>
              <a:rPr lang="en-US" sz="2400" dirty="0">
                <a:latin typeface="Raleway" pitchFamily="2" charset="0"/>
              </a:rPr>
              <a:t>Adaptive moment estimation, or Adam (2014), </a:t>
            </a:r>
            <a:r>
              <a:rPr lang="en-US" sz="2400" b="1" i="1" dirty="0">
                <a:solidFill>
                  <a:schemeClr val="accent5">
                    <a:lumMod val="50000"/>
                  </a:schemeClr>
                </a:solidFill>
                <a:latin typeface="Raleway" pitchFamily="2" charset="0"/>
              </a:rPr>
              <a:t>is a combination of momentum and </a:t>
            </a:r>
            <a:r>
              <a:rPr lang="en-US" sz="2400" b="1" i="1" dirty="0" err="1">
                <a:solidFill>
                  <a:schemeClr val="accent5">
                    <a:lumMod val="50000"/>
                  </a:schemeClr>
                </a:solidFill>
                <a:latin typeface="Raleway" pitchFamily="2" charset="0"/>
              </a:rPr>
              <a:t>RMSprop</a:t>
            </a:r>
            <a:r>
              <a:rPr lang="en-US" sz="2400" b="1" i="1" dirty="0">
                <a:solidFill>
                  <a:schemeClr val="accent5">
                    <a:lumMod val="50000"/>
                  </a:schemeClr>
                </a:solidFill>
                <a:latin typeface="Raleway" pitchFamily="2" charset="0"/>
              </a:rPr>
              <a:t>. </a:t>
            </a:r>
          </a:p>
          <a:p>
            <a:r>
              <a:rPr lang="en-US" sz="2400" dirty="0">
                <a:latin typeface="Raleway" pitchFamily="2" charset="0"/>
              </a:rPr>
              <a:t>	</a:t>
            </a:r>
            <a:r>
              <a:rPr lang="en-US" sz="2400" b="1" i="1" dirty="0">
                <a:latin typeface="Raleway" pitchFamily="2" charset="0"/>
              </a:rPr>
              <a:t>It acts upon,</a:t>
            </a:r>
          </a:p>
          <a:p>
            <a:pPr marL="514350" indent="-514350">
              <a:buFont typeface="+mj-lt"/>
              <a:buAutoNum type="romanUcPeriod"/>
            </a:pPr>
            <a:endParaRPr lang="en-US" sz="2400" dirty="0">
              <a:latin typeface="Raleway" pitchFamily="2" charset="0"/>
            </a:endParaRPr>
          </a:p>
          <a:p>
            <a:pPr marL="514350" indent="-514350">
              <a:buFont typeface="+mj-lt"/>
              <a:buAutoNum type="romanUcPeriod"/>
            </a:pPr>
            <a:r>
              <a:rPr lang="en-US" sz="2400" dirty="0">
                <a:latin typeface="Raleway" pitchFamily="2" charset="0"/>
              </a:rPr>
              <a:t>The gradient component by using V, the exponential moving average of gradients (like in momentum) and</a:t>
            </a:r>
          </a:p>
          <a:p>
            <a:pPr marL="514350" indent="-514350">
              <a:buFont typeface="+mj-lt"/>
              <a:buAutoNum type="romanUcPeriod"/>
            </a:pPr>
            <a:endParaRPr lang="en-US" sz="2400" dirty="0">
              <a:latin typeface="Raleway" pitchFamily="2" charset="0"/>
            </a:endParaRPr>
          </a:p>
          <a:p>
            <a:pPr marL="514350" indent="-514350">
              <a:buFont typeface="+mj-lt"/>
              <a:buAutoNum type="romanUcPeriod"/>
            </a:pPr>
            <a:r>
              <a:rPr lang="en-US" sz="2400" dirty="0">
                <a:latin typeface="Raleway" pitchFamily="2" charset="0"/>
              </a:rPr>
              <a:t>The learning rate component by dividing the learning rate α by square root of S, the exponential moving average of squared gradients (like in RMSprop).</a:t>
            </a:r>
          </a:p>
        </p:txBody>
      </p:sp>
      <p:sp>
        <p:nvSpPr>
          <p:cNvPr id="7" name="Rectangle 6">
            <a:extLst>
              <a:ext uri="{FF2B5EF4-FFF2-40B4-BE49-F238E27FC236}">
                <a16:creationId xmlns:a16="http://schemas.microsoft.com/office/drawing/2014/main" id="{26108156-63D1-4320-8DFE-93A3CF1704EF}"/>
              </a:ext>
            </a:extLst>
          </p:cNvPr>
          <p:cNvSpPr/>
          <p:nvPr/>
        </p:nvSpPr>
        <p:spPr>
          <a:xfrm>
            <a:off x="178905" y="314138"/>
            <a:ext cx="11748052" cy="646331"/>
          </a:xfrm>
          <a:prstGeom prst="rect">
            <a:avLst/>
          </a:prstGeom>
        </p:spPr>
        <p:txBody>
          <a:bodyPr wrap="square">
            <a:spAutoFit/>
          </a:bodyPr>
          <a:lstStyle/>
          <a:p>
            <a:pPr algn="ctr"/>
            <a:r>
              <a:rPr lang="en-US" sz="36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Adaptive moment estimation or Adam Optimizer </a:t>
            </a:r>
          </a:p>
        </p:txBody>
      </p:sp>
    </p:spTree>
    <p:extLst>
      <p:ext uri="{BB962C8B-B14F-4D97-AF65-F5344CB8AC3E}">
        <p14:creationId xmlns:p14="http://schemas.microsoft.com/office/powerpoint/2010/main" val="41158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287230" y="10761"/>
            <a:ext cx="11768505" cy="769441"/>
          </a:xfrm>
          <a:prstGeom prst="rect">
            <a:avLst/>
          </a:prstGeom>
        </p:spPr>
        <p:txBody>
          <a:bodyPr wrap="square">
            <a:spAutoFit/>
          </a:bodyPr>
          <a:lstStyle/>
          <a:p>
            <a:pPr algn="ctr"/>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Convolutional Neural Network (CNN)</a:t>
            </a:r>
          </a:p>
        </p:txBody>
      </p:sp>
      <p:sp>
        <p:nvSpPr>
          <p:cNvPr id="3" name="Rectangle 2">
            <a:extLst>
              <a:ext uri="{FF2B5EF4-FFF2-40B4-BE49-F238E27FC236}">
                <a16:creationId xmlns:a16="http://schemas.microsoft.com/office/drawing/2014/main" id="{D206EC88-D806-4173-9C07-C48A79EE806B}"/>
              </a:ext>
            </a:extLst>
          </p:cNvPr>
          <p:cNvSpPr/>
          <p:nvPr/>
        </p:nvSpPr>
        <p:spPr>
          <a:xfrm>
            <a:off x="287230" y="2143475"/>
            <a:ext cx="11768506" cy="3785652"/>
          </a:xfrm>
          <a:prstGeom prst="rect">
            <a:avLst/>
          </a:prstGeom>
        </p:spPr>
        <p:txBody>
          <a:bodyPr wrap="square">
            <a:spAutoFit/>
          </a:bodyPr>
          <a:lstStyle/>
          <a:p>
            <a:r>
              <a:rPr lang="en-US" sz="2400" b="1" i="1" dirty="0">
                <a:solidFill>
                  <a:schemeClr val="accent5">
                    <a:lumMod val="50000"/>
                  </a:schemeClr>
                </a:solidFill>
                <a:latin typeface="Raleway" pitchFamily="2" charset="0"/>
              </a:rPr>
              <a:t>Image processing </a:t>
            </a:r>
            <a:r>
              <a:rPr lang="en-US" sz="2400" dirty="0">
                <a:latin typeface="Raleway" pitchFamily="2" charset="0"/>
              </a:rPr>
              <a:t>is a method to perform some operations on an image, in order to get an enhanced image or to extract some useful information from it. It is a type of signal processing in which input is an image and output may be image or characteristics/features associated with that image.</a:t>
            </a:r>
          </a:p>
          <a:p>
            <a:endParaRPr lang="en-US" sz="2400" dirty="0">
              <a:latin typeface="Raleway" pitchFamily="2" charset="0"/>
            </a:endParaRPr>
          </a:p>
          <a:p>
            <a:r>
              <a:rPr lang="en-US" sz="2400" b="1" i="1" dirty="0">
                <a:solidFill>
                  <a:schemeClr val="accent5">
                    <a:lumMod val="50000"/>
                  </a:schemeClr>
                </a:solidFill>
                <a:latin typeface="Raleway" pitchFamily="2" charset="0"/>
              </a:rPr>
              <a:t>Computer vision </a:t>
            </a:r>
            <a:r>
              <a:rPr lang="en-US" sz="2400" dirty="0">
                <a:latin typeface="Raleway" pitchFamily="2" charset="0"/>
              </a:rPr>
              <a:t>is a field of computer science that works on enabling computers to see, identify and process images in the same way that human vision does, and then provide appropriate output. It is like imparting human intelligence and instincts to a computer. In reality though, it is a difficult task to enable computers to recognize images of different objects.</a:t>
            </a:r>
          </a:p>
        </p:txBody>
      </p:sp>
      <p:sp>
        <p:nvSpPr>
          <p:cNvPr id="5" name="Rectangle 4">
            <a:extLst>
              <a:ext uri="{FF2B5EF4-FFF2-40B4-BE49-F238E27FC236}">
                <a16:creationId xmlns:a16="http://schemas.microsoft.com/office/drawing/2014/main" id="{98332396-169B-4E1D-8011-80E5F4FFC4F3}"/>
              </a:ext>
            </a:extLst>
          </p:cNvPr>
          <p:cNvSpPr/>
          <p:nvPr/>
        </p:nvSpPr>
        <p:spPr>
          <a:xfrm>
            <a:off x="584500" y="1009915"/>
            <a:ext cx="10754061" cy="461665"/>
          </a:xfrm>
          <a:prstGeom prst="rect">
            <a:avLst/>
          </a:prstGeom>
        </p:spPr>
        <p:txBody>
          <a:bodyPr wrap="square">
            <a:spAutoFit/>
          </a:bodyPr>
          <a:lstStyle/>
          <a:p>
            <a:pPr algn="ctr"/>
            <a:r>
              <a:rPr lang="en-US" sz="2400" b="1" i="1" dirty="0">
                <a:solidFill>
                  <a:srgbClr val="C00000"/>
                </a:solidFill>
              </a:rPr>
              <a:t>Before understanding the CNN, lets understand first about these two core subject</a:t>
            </a:r>
          </a:p>
        </p:txBody>
      </p:sp>
    </p:spTree>
    <p:extLst>
      <p:ext uri="{BB962C8B-B14F-4D97-AF65-F5344CB8AC3E}">
        <p14:creationId xmlns:p14="http://schemas.microsoft.com/office/powerpoint/2010/main" val="230881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79513" y="10761"/>
            <a:ext cx="12036287" cy="769441"/>
          </a:xfrm>
          <a:prstGeom prst="rect">
            <a:avLst/>
          </a:prstGeom>
        </p:spPr>
        <p:txBody>
          <a:bodyPr wrap="square">
            <a:spAutoFit/>
          </a:bodyPr>
          <a:lstStyle/>
          <a:p>
            <a:pPr algn="ctr"/>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Convolutional Neural Network (Cont.)</a:t>
            </a:r>
          </a:p>
        </p:txBody>
      </p:sp>
      <p:pic>
        <p:nvPicPr>
          <p:cNvPr id="8" name="Picture 7">
            <a:extLst>
              <a:ext uri="{FF2B5EF4-FFF2-40B4-BE49-F238E27FC236}">
                <a16:creationId xmlns:a16="http://schemas.microsoft.com/office/drawing/2014/main" id="{4A08D6D8-7EB0-4538-B0FB-9592A5DA42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522" y="1024168"/>
            <a:ext cx="4121556" cy="5012703"/>
          </a:xfrm>
          <a:prstGeom prst="rect">
            <a:avLst/>
          </a:prstGeom>
        </p:spPr>
      </p:pic>
      <p:pic>
        <p:nvPicPr>
          <p:cNvPr id="6" name="Picture 5">
            <a:extLst>
              <a:ext uri="{FF2B5EF4-FFF2-40B4-BE49-F238E27FC236}">
                <a16:creationId xmlns:a16="http://schemas.microsoft.com/office/drawing/2014/main" id="{99A4DBD9-9734-47B7-BDFD-C0EEB1E595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946444"/>
            <a:ext cx="5168152" cy="5168152"/>
          </a:xfrm>
          <a:prstGeom prst="rect">
            <a:avLst/>
          </a:prstGeom>
        </p:spPr>
      </p:pic>
    </p:spTree>
    <p:extLst>
      <p:ext uri="{BB962C8B-B14F-4D97-AF65-F5344CB8AC3E}">
        <p14:creationId xmlns:p14="http://schemas.microsoft.com/office/powerpoint/2010/main" val="387772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340937" y="2362092"/>
            <a:ext cx="5861942" cy="1815882"/>
          </a:xfrm>
          <a:prstGeom prst="rect">
            <a:avLst/>
          </a:prstGeom>
        </p:spPr>
        <p:txBody>
          <a:bodyPr wrap="square">
            <a:spAutoFit/>
          </a:bodyPr>
          <a:lstStyle/>
          <a:p>
            <a:r>
              <a:rPr lang="en-US" sz="2800" dirty="0">
                <a:solidFill>
                  <a:schemeClr val="accent5">
                    <a:lumMod val="50000"/>
                  </a:schemeClr>
                </a:solidFill>
                <a:latin typeface="Raleway" pitchFamily="2" charset="0"/>
              </a:rPr>
              <a:t>But, the question arise, how will be learning in this stage?</a:t>
            </a:r>
          </a:p>
          <a:p>
            <a:r>
              <a:rPr lang="en-US" sz="2800" dirty="0">
                <a:solidFill>
                  <a:schemeClr val="accent5">
                    <a:lumMod val="50000"/>
                  </a:schemeClr>
                </a:solidFill>
                <a:latin typeface="Raleway" pitchFamily="2" charset="0"/>
              </a:rPr>
              <a:t>Let’s understand the learning first about kids!</a:t>
            </a:r>
          </a:p>
        </p:txBody>
      </p:sp>
      <p:pic>
        <p:nvPicPr>
          <p:cNvPr id="6" name="Picture 5">
            <a:extLst>
              <a:ext uri="{FF2B5EF4-FFF2-40B4-BE49-F238E27FC236}">
                <a16:creationId xmlns:a16="http://schemas.microsoft.com/office/drawing/2014/main" id="{0CAD5D1C-7986-4451-8BFE-50B0DEFCFE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2879" y="1325840"/>
            <a:ext cx="5608426" cy="4206320"/>
          </a:xfrm>
          <a:prstGeom prst="rect">
            <a:avLst/>
          </a:prstGeom>
        </p:spPr>
      </p:pic>
    </p:spTree>
    <p:extLst>
      <p:ext uri="{BB962C8B-B14F-4D97-AF65-F5344CB8AC3E}">
        <p14:creationId xmlns:p14="http://schemas.microsoft.com/office/powerpoint/2010/main" val="285395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345712" y="112279"/>
            <a:ext cx="6277681" cy="954107"/>
          </a:xfrm>
          <a:prstGeom prst="rect">
            <a:avLst/>
          </a:prstGeom>
        </p:spPr>
        <p:txBody>
          <a:bodyPr wrap="none">
            <a:spAutoFit/>
          </a:bodyPr>
          <a:lstStyle/>
          <a:p>
            <a:r>
              <a:rPr lang="en-US" sz="2800" b="1" i="1" dirty="0">
                <a:solidFill>
                  <a:schemeClr val="accent5">
                    <a:lumMod val="50000"/>
                  </a:schemeClr>
                </a:solidFill>
                <a:latin typeface="Raleway" pitchFamily="2" charset="0"/>
              </a:rPr>
              <a:t>So, what about the Computer? CNN?</a:t>
            </a:r>
          </a:p>
          <a:p>
            <a:pPr algn="ctr"/>
            <a:r>
              <a:rPr lang="en-US" sz="2800" b="1" i="1" dirty="0">
                <a:solidFill>
                  <a:schemeClr val="accent5">
                    <a:lumMod val="50000"/>
                  </a:schemeClr>
                </a:solidFill>
                <a:latin typeface="Raleway" pitchFamily="2" charset="0"/>
              </a:rPr>
              <a:t>Learning… (by image features)</a:t>
            </a:r>
          </a:p>
        </p:txBody>
      </p:sp>
      <p:pic>
        <p:nvPicPr>
          <p:cNvPr id="5" name="Picture 4">
            <a:extLst>
              <a:ext uri="{FF2B5EF4-FFF2-40B4-BE49-F238E27FC236}">
                <a16:creationId xmlns:a16="http://schemas.microsoft.com/office/drawing/2014/main" id="{4DE5F6EA-4B6A-4AEA-818C-4A3AB526C5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713" y="1279662"/>
            <a:ext cx="7122593" cy="4686728"/>
          </a:xfrm>
          <a:prstGeom prst="rect">
            <a:avLst/>
          </a:prstGeom>
        </p:spPr>
      </p:pic>
      <p:pic>
        <p:nvPicPr>
          <p:cNvPr id="1026" name="Picture 2" descr="Image result for rgb channel arrauy&quot;">
            <a:extLst>
              <a:ext uri="{FF2B5EF4-FFF2-40B4-BE49-F238E27FC236}">
                <a16:creationId xmlns:a16="http://schemas.microsoft.com/office/drawing/2014/main" id="{C0C9BA16-86EB-466D-9B16-935BD7DDC3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94688" y="1954991"/>
            <a:ext cx="3115187" cy="29892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495051C-5CAE-4BE4-9BD2-C95DB4980574}"/>
              </a:ext>
            </a:extLst>
          </p:cNvPr>
          <p:cNvSpPr/>
          <p:nvPr/>
        </p:nvSpPr>
        <p:spPr>
          <a:xfrm>
            <a:off x="7326311" y="1018052"/>
            <a:ext cx="4865691" cy="523220"/>
          </a:xfrm>
          <a:prstGeom prst="rect">
            <a:avLst/>
          </a:prstGeom>
        </p:spPr>
        <p:txBody>
          <a:bodyPr wrap="none">
            <a:spAutoFit/>
          </a:bodyPr>
          <a:lstStyle/>
          <a:p>
            <a:r>
              <a:rPr lang="en-US" sz="2800" b="1" dirty="0">
                <a:solidFill>
                  <a:schemeClr val="accent2"/>
                </a:solidFill>
              </a:rPr>
              <a:t>Gray scale image or RGB image </a:t>
            </a:r>
          </a:p>
        </p:txBody>
      </p:sp>
    </p:spTree>
    <p:extLst>
      <p:ext uri="{BB962C8B-B14F-4D97-AF65-F5344CB8AC3E}">
        <p14:creationId xmlns:p14="http://schemas.microsoft.com/office/powerpoint/2010/main" val="393305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68965" y="10759"/>
            <a:ext cx="11817626" cy="1323439"/>
          </a:xfrm>
          <a:prstGeom prst="rect">
            <a:avLst/>
          </a:prstGeom>
        </p:spPr>
        <p:txBody>
          <a:bodyPr wrap="square">
            <a:spAutoFit/>
          </a:bodyPr>
          <a:lstStyle/>
          <a:p>
            <a:pPr algn="ctr"/>
            <a:r>
              <a:rPr lang="en-US" sz="4000" b="1" dirty="0">
                <a:solidFill>
                  <a:schemeClr val="accent5">
                    <a:lumMod val="50000"/>
                  </a:schemeClr>
                </a:solidFill>
                <a:latin typeface="neo latina" panose="020B0607020203060204" pitchFamily="34" charset="0"/>
              </a:rPr>
              <a:t>So, what about the Computer? CNN? </a:t>
            </a:r>
          </a:p>
          <a:p>
            <a:pPr algn="ctr"/>
            <a:r>
              <a:rPr lang="en-US" sz="4000" b="1" dirty="0">
                <a:solidFill>
                  <a:schemeClr val="accent5">
                    <a:lumMod val="50000"/>
                  </a:schemeClr>
                </a:solidFill>
                <a:latin typeface="neo latina" panose="020B0607020203060204" pitchFamily="34" charset="0"/>
              </a:rPr>
              <a:t>Learning…</a:t>
            </a:r>
          </a:p>
        </p:txBody>
      </p:sp>
      <p:pic>
        <p:nvPicPr>
          <p:cNvPr id="6" name="Picture 5">
            <a:extLst>
              <a:ext uri="{FF2B5EF4-FFF2-40B4-BE49-F238E27FC236}">
                <a16:creationId xmlns:a16="http://schemas.microsoft.com/office/drawing/2014/main" id="{3026E6DA-9821-4AA7-932F-B7E4D2720E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1874" y="1796143"/>
            <a:ext cx="5105569" cy="3671074"/>
          </a:xfrm>
          <a:prstGeom prst="rect">
            <a:avLst/>
          </a:prstGeom>
        </p:spPr>
      </p:pic>
      <p:sp>
        <p:nvSpPr>
          <p:cNvPr id="8" name="Rectangle 7">
            <a:extLst>
              <a:ext uri="{FF2B5EF4-FFF2-40B4-BE49-F238E27FC236}">
                <a16:creationId xmlns:a16="http://schemas.microsoft.com/office/drawing/2014/main" id="{AF639C54-986F-4F74-B7A4-324BB78D2359}"/>
              </a:ext>
            </a:extLst>
          </p:cNvPr>
          <p:cNvSpPr/>
          <p:nvPr/>
        </p:nvSpPr>
        <p:spPr>
          <a:xfrm>
            <a:off x="567493" y="1561246"/>
            <a:ext cx="1559859" cy="4339650"/>
          </a:xfrm>
          <a:prstGeom prst="rect">
            <a:avLst/>
          </a:prstGeom>
        </p:spPr>
        <p:txBody>
          <a:bodyPr wrap="square">
            <a:spAutoFit/>
          </a:bodyPr>
          <a:lstStyle/>
          <a:p>
            <a:r>
              <a:rPr lang="en-US" sz="13800" b="1" dirty="0">
                <a:latin typeface="Raleway" pitchFamily="2" charset="0"/>
              </a:rPr>
              <a:t>X</a:t>
            </a:r>
          </a:p>
          <a:p>
            <a:r>
              <a:rPr lang="en-US" sz="13800" b="1" dirty="0">
                <a:latin typeface="Raleway" pitchFamily="2" charset="0"/>
              </a:rPr>
              <a:t>O</a:t>
            </a:r>
          </a:p>
        </p:txBody>
      </p:sp>
      <p:sp>
        <p:nvSpPr>
          <p:cNvPr id="9" name="Arrow: Right 8">
            <a:extLst>
              <a:ext uri="{FF2B5EF4-FFF2-40B4-BE49-F238E27FC236}">
                <a16:creationId xmlns:a16="http://schemas.microsoft.com/office/drawing/2014/main" id="{6E68D9A0-DA88-441C-8903-C79325B3AACF}"/>
              </a:ext>
            </a:extLst>
          </p:cNvPr>
          <p:cNvSpPr/>
          <p:nvPr/>
        </p:nvSpPr>
        <p:spPr>
          <a:xfrm>
            <a:off x="2144859" y="2357686"/>
            <a:ext cx="995709" cy="653143"/>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A58D694-F6E7-4A21-8084-E410DB0D5BA8}"/>
              </a:ext>
            </a:extLst>
          </p:cNvPr>
          <p:cNvSpPr/>
          <p:nvPr/>
        </p:nvSpPr>
        <p:spPr>
          <a:xfrm>
            <a:off x="2221522" y="4293820"/>
            <a:ext cx="986182" cy="653143"/>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857FDD-E351-441A-B798-BCB316D40538}"/>
              </a:ext>
            </a:extLst>
          </p:cNvPr>
          <p:cNvSpPr/>
          <p:nvPr/>
        </p:nvSpPr>
        <p:spPr>
          <a:xfrm>
            <a:off x="8730052" y="2566904"/>
            <a:ext cx="3341914" cy="1015663"/>
          </a:xfrm>
          <a:prstGeom prst="rect">
            <a:avLst/>
          </a:prstGeom>
        </p:spPr>
        <p:txBody>
          <a:bodyPr wrap="square">
            <a:spAutoFit/>
          </a:bodyPr>
          <a:lstStyle/>
          <a:p>
            <a:r>
              <a:rPr lang="en-US" sz="2000" b="1" dirty="0">
                <a:latin typeface="Raleway" pitchFamily="2" charset="0"/>
              </a:rPr>
              <a:t>Here CNN work as like black box, so what is inside the black box!</a:t>
            </a:r>
          </a:p>
        </p:txBody>
      </p:sp>
      <p:sp>
        <p:nvSpPr>
          <p:cNvPr id="15" name="Freeform: Shape 14">
            <a:extLst>
              <a:ext uri="{FF2B5EF4-FFF2-40B4-BE49-F238E27FC236}">
                <a16:creationId xmlns:a16="http://schemas.microsoft.com/office/drawing/2014/main" id="{F2A12741-DFD9-4390-B4E2-ECAF225B29E1}"/>
              </a:ext>
            </a:extLst>
          </p:cNvPr>
          <p:cNvSpPr/>
          <p:nvPr/>
        </p:nvSpPr>
        <p:spPr>
          <a:xfrm>
            <a:off x="7021286" y="998835"/>
            <a:ext cx="2249374" cy="1638777"/>
          </a:xfrm>
          <a:custGeom>
            <a:avLst/>
            <a:gdLst>
              <a:gd name="connsiteX0" fmla="*/ 0 w 2249374"/>
              <a:gd name="connsiteY0" fmla="*/ 1134767 h 1638777"/>
              <a:gd name="connsiteX1" fmla="*/ 587828 w 2249374"/>
              <a:gd name="connsiteY1" fmla="*/ 2653 h 1638777"/>
              <a:gd name="connsiteX2" fmla="*/ 2057400 w 2249374"/>
              <a:gd name="connsiteY2" fmla="*/ 1417796 h 1638777"/>
              <a:gd name="connsiteX3" fmla="*/ 2188028 w 2249374"/>
              <a:gd name="connsiteY3" fmla="*/ 1613738 h 1638777"/>
            </a:gdLst>
            <a:ahLst/>
            <a:cxnLst>
              <a:cxn ang="0">
                <a:pos x="connsiteX0" y="connsiteY0"/>
              </a:cxn>
              <a:cxn ang="0">
                <a:pos x="connsiteX1" y="connsiteY1"/>
              </a:cxn>
              <a:cxn ang="0">
                <a:pos x="connsiteX2" y="connsiteY2"/>
              </a:cxn>
              <a:cxn ang="0">
                <a:pos x="connsiteX3" y="connsiteY3"/>
              </a:cxn>
            </a:cxnLst>
            <a:rect l="l" t="t" r="r" b="b"/>
            <a:pathLst>
              <a:path w="2249374" h="1638777">
                <a:moveTo>
                  <a:pt x="0" y="1134767"/>
                </a:moveTo>
                <a:cubicBezTo>
                  <a:pt x="122464" y="545124"/>
                  <a:pt x="244928" y="-44518"/>
                  <a:pt x="587828" y="2653"/>
                </a:cubicBezTo>
                <a:cubicBezTo>
                  <a:pt x="930728" y="49824"/>
                  <a:pt x="1790700" y="1149282"/>
                  <a:pt x="2057400" y="1417796"/>
                </a:cubicBezTo>
                <a:cubicBezTo>
                  <a:pt x="2324100" y="1686310"/>
                  <a:pt x="2256064" y="1650024"/>
                  <a:pt x="2188028" y="1613738"/>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70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026" y="207051"/>
            <a:ext cx="11807687" cy="746007"/>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AI vs ML vs DL</a:t>
            </a:r>
          </a:p>
        </p:txBody>
      </p:sp>
      <p:pic>
        <p:nvPicPr>
          <p:cNvPr id="6" name="Picture 5">
            <a:extLst>
              <a:ext uri="{FF2B5EF4-FFF2-40B4-BE49-F238E27FC236}">
                <a16:creationId xmlns:a16="http://schemas.microsoft.com/office/drawing/2014/main" id="{B2D36788-A9DE-4541-9F7B-3B288A5C8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3" y="1201413"/>
            <a:ext cx="11187953" cy="4703529"/>
          </a:xfrm>
          <a:prstGeom prst="rect">
            <a:avLst/>
          </a:prstGeom>
        </p:spPr>
      </p:pic>
    </p:spTree>
    <p:extLst>
      <p:ext uri="{BB962C8B-B14F-4D97-AF65-F5344CB8AC3E}">
        <p14:creationId xmlns:p14="http://schemas.microsoft.com/office/powerpoint/2010/main" val="287281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632649" y="834450"/>
            <a:ext cx="3539752" cy="707886"/>
          </a:xfrm>
          <a:prstGeom prst="rect">
            <a:avLst/>
          </a:prstGeom>
        </p:spPr>
        <p:txBody>
          <a:bodyPr wrap="none">
            <a:spAutoFit/>
          </a:bodyPr>
          <a:lstStyle/>
          <a:p>
            <a:r>
              <a:rPr lang="en-US" sz="4000" b="1" dirty="0">
                <a:solidFill>
                  <a:schemeClr val="accent5">
                    <a:lumMod val="50000"/>
                  </a:schemeClr>
                </a:solidFill>
                <a:latin typeface="neo latina" panose="020B0607020203060204" pitchFamily="34" charset="0"/>
              </a:rPr>
              <a:t>Steps in CNN</a:t>
            </a:r>
          </a:p>
        </p:txBody>
      </p:sp>
      <p:pic>
        <p:nvPicPr>
          <p:cNvPr id="5" name="Picture 4">
            <a:extLst>
              <a:ext uri="{FF2B5EF4-FFF2-40B4-BE49-F238E27FC236}">
                <a16:creationId xmlns:a16="http://schemas.microsoft.com/office/drawing/2014/main" id="{F3C45D39-AC6C-4565-8381-476AFC780C5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367960" y="163539"/>
            <a:ext cx="3642873" cy="2757594"/>
          </a:xfrm>
          <a:prstGeom prst="rect">
            <a:avLst/>
          </a:prstGeom>
        </p:spPr>
      </p:pic>
      <p:pic>
        <p:nvPicPr>
          <p:cNvPr id="13" name="Picture 12">
            <a:extLst>
              <a:ext uri="{FF2B5EF4-FFF2-40B4-BE49-F238E27FC236}">
                <a16:creationId xmlns:a16="http://schemas.microsoft.com/office/drawing/2014/main" id="{E0774472-FE1D-44B0-89D8-851B09A056F4}"/>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361581" y="3053777"/>
            <a:ext cx="11468837" cy="3256045"/>
          </a:xfrm>
          <a:prstGeom prst="rect">
            <a:avLst/>
          </a:prstGeom>
        </p:spPr>
      </p:pic>
    </p:spTree>
    <p:extLst>
      <p:ext uri="{BB962C8B-B14F-4D97-AF65-F5344CB8AC3E}">
        <p14:creationId xmlns:p14="http://schemas.microsoft.com/office/powerpoint/2010/main" val="217562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55108" y="104493"/>
            <a:ext cx="11881783" cy="769441"/>
          </a:xfrm>
          <a:prstGeom prst="rect">
            <a:avLst/>
          </a:prstGeom>
        </p:spPr>
        <p:txBody>
          <a:bodyPr wrap="square">
            <a:spAutoFit/>
          </a:bodyPr>
          <a:lstStyle/>
          <a:p>
            <a:pPr algn="ctr"/>
            <a:r>
              <a:rPr lang="en-US" sz="4400" b="1" dirty="0">
                <a:solidFill>
                  <a:schemeClr val="accent5">
                    <a:lumMod val="50000"/>
                  </a:schemeClr>
                </a:solidFill>
                <a:latin typeface="neo latina" panose="020B0607020203060204" pitchFamily="34" charset="0"/>
              </a:rPr>
              <a:t>Convolutional ( of Smiling Face) </a:t>
            </a:r>
          </a:p>
        </p:txBody>
      </p:sp>
      <p:pic>
        <p:nvPicPr>
          <p:cNvPr id="6" name="Picture 5">
            <a:extLst>
              <a:ext uri="{FF2B5EF4-FFF2-40B4-BE49-F238E27FC236}">
                <a16:creationId xmlns:a16="http://schemas.microsoft.com/office/drawing/2014/main" id="{47C4B162-5E4F-4A9B-9161-CBFADDB637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007" y="1123957"/>
            <a:ext cx="11585986" cy="5244829"/>
          </a:xfrm>
          <a:prstGeom prst="rect">
            <a:avLst/>
          </a:prstGeom>
        </p:spPr>
      </p:pic>
    </p:spTree>
    <p:extLst>
      <p:ext uri="{BB962C8B-B14F-4D97-AF65-F5344CB8AC3E}">
        <p14:creationId xmlns:p14="http://schemas.microsoft.com/office/powerpoint/2010/main" val="2517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18870" y="94447"/>
            <a:ext cx="11798147" cy="769441"/>
          </a:xfrm>
          <a:prstGeom prst="rect">
            <a:avLst/>
          </a:prstGeom>
        </p:spPr>
        <p:txBody>
          <a:bodyPr wrap="square">
            <a:spAutoFit/>
          </a:bodyPr>
          <a:lstStyle/>
          <a:p>
            <a:pPr algn="ctr"/>
            <a:r>
              <a:rPr lang="en-US" sz="4400" b="1" dirty="0">
                <a:solidFill>
                  <a:schemeClr val="accent5">
                    <a:lumMod val="50000"/>
                  </a:schemeClr>
                </a:solidFill>
                <a:latin typeface="neo latina" panose="020B0607020203060204" pitchFamily="34" charset="0"/>
              </a:rPr>
              <a:t>Convolutional (Cont.) </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129" y="1173545"/>
            <a:ext cx="11241741" cy="5205287"/>
          </a:xfrm>
          <a:prstGeom prst="rect">
            <a:avLst/>
          </a:prstGeom>
        </p:spPr>
      </p:pic>
    </p:spTree>
    <p:extLst>
      <p:ext uri="{BB962C8B-B14F-4D97-AF65-F5344CB8AC3E}">
        <p14:creationId xmlns:p14="http://schemas.microsoft.com/office/powerpoint/2010/main" val="273268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59027" y="110153"/>
            <a:ext cx="11688416" cy="769441"/>
          </a:xfrm>
          <a:prstGeom prst="rect">
            <a:avLst/>
          </a:prstGeom>
        </p:spPr>
        <p:txBody>
          <a:bodyPr wrap="square">
            <a:spAutoFit/>
          </a:bodyPr>
          <a:lstStyle/>
          <a:p>
            <a:pPr algn="ctr"/>
            <a:r>
              <a:rPr lang="en-US" sz="4400" b="1" dirty="0">
                <a:solidFill>
                  <a:schemeClr val="accent5">
                    <a:lumMod val="50000"/>
                  </a:schemeClr>
                </a:solidFill>
                <a:latin typeface="neo latina" panose="020B0607020203060204" pitchFamily="34" charset="0"/>
              </a:rPr>
              <a:t>Convolutional (Cont.) </a:t>
            </a:r>
          </a:p>
        </p:txBody>
      </p:sp>
      <p:sp>
        <p:nvSpPr>
          <p:cNvPr id="6" name="Rectangle 5">
            <a:extLst>
              <a:ext uri="{FF2B5EF4-FFF2-40B4-BE49-F238E27FC236}">
                <a16:creationId xmlns:a16="http://schemas.microsoft.com/office/drawing/2014/main" id="{AFCA18D1-4364-464C-B01D-5C0356929CA1}"/>
              </a:ext>
            </a:extLst>
          </p:cNvPr>
          <p:cNvSpPr/>
          <p:nvPr/>
        </p:nvSpPr>
        <p:spPr>
          <a:xfrm>
            <a:off x="248477" y="2017376"/>
            <a:ext cx="11598965" cy="2062103"/>
          </a:xfrm>
          <a:prstGeom prst="rect">
            <a:avLst/>
          </a:prstGeom>
        </p:spPr>
        <p:txBody>
          <a:bodyPr wrap="square">
            <a:spAutoFit/>
          </a:bodyPr>
          <a:lstStyle/>
          <a:p>
            <a:pPr algn="ctr"/>
            <a:r>
              <a:rPr lang="en-US" sz="3200" i="1" dirty="0">
                <a:solidFill>
                  <a:schemeClr val="accent5">
                    <a:lumMod val="50000"/>
                  </a:schemeClr>
                </a:solidFill>
                <a:latin typeface="Raleway SemiBold" pitchFamily="2" charset="0"/>
              </a:rPr>
              <a:t>Different kind of filters / kernels in image processing!</a:t>
            </a:r>
          </a:p>
          <a:p>
            <a:pPr algn="ctr"/>
            <a:endParaRPr lang="en-US" sz="3200" dirty="0">
              <a:latin typeface="Raleway" pitchFamily="2" charset="0"/>
              <a:hlinkClick r:id="rId6"/>
            </a:endParaRPr>
          </a:p>
          <a:p>
            <a:pPr algn="ctr"/>
            <a:endParaRPr lang="en-US" sz="3200" dirty="0">
              <a:latin typeface="Raleway" pitchFamily="2" charset="0"/>
              <a:hlinkClick r:id="rId6"/>
            </a:endParaRPr>
          </a:p>
          <a:p>
            <a:pPr algn="ctr"/>
            <a:r>
              <a:rPr lang="en-US" sz="3200" dirty="0">
                <a:latin typeface="Raleway" pitchFamily="2" charset="0"/>
                <a:hlinkClick r:id="rId6"/>
              </a:rPr>
              <a:t>http://setosa.io/ev/image-kernels/</a:t>
            </a:r>
            <a:endParaRPr lang="en-US" sz="3200" dirty="0">
              <a:latin typeface="Raleway" pitchFamily="2" charset="0"/>
            </a:endParaRPr>
          </a:p>
        </p:txBody>
      </p:sp>
    </p:spTree>
    <p:extLst>
      <p:ext uri="{BB962C8B-B14F-4D97-AF65-F5344CB8AC3E}">
        <p14:creationId xmlns:p14="http://schemas.microsoft.com/office/powerpoint/2010/main" val="198142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96694" y="81108"/>
            <a:ext cx="11201585" cy="769441"/>
          </a:xfrm>
          <a:prstGeom prst="rect">
            <a:avLst/>
          </a:prstGeom>
        </p:spPr>
        <p:txBody>
          <a:bodyPr wrap="square">
            <a:spAutoFit/>
          </a:bodyPr>
          <a:lstStyle/>
          <a:p>
            <a:pPr algn="ctr"/>
            <a:r>
              <a:rPr lang="en-US" sz="4400" b="1" dirty="0">
                <a:solidFill>
                  <a:schemeClr val="accent5">
                    <a:lumMod val="50000"/>
                  </a:schemeClr>
                </a:solidFill>
                <a:latin typeface="neo latina" panose="020B0607020203060204" pitchFamily="34" charset="0"/>
              </a:rPr>
              <a:t>Convolutional (Cont.) </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21" y="1133544"/>
            <a:ext cx="9004151" cy="4169211"/>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8139961" y="1868286"/>
            <a:ext cx="3454521" cy="1662234"/>
          </a:xfrm>
          <a:prstGeom prst="rect">
            <a:avLst/>
          </a:prstGeom>
        </p:spPr>
      </p:pic>
      <p:sp>
        <p:nvSpPr>
          <p:cNvPr id="8" name="Rectangle 7">
            <a:extLst>
              <a:ext uri="{FF2B5EF4-FFF2-40B4-BE49-F238E27FC236}">
                <a16:creationId xmlns:a16="http://schemas.microsoft.com/office/drawing/2014/main" id="{54308536-CB45-4EBA-9F61-8BC7E877B688}"/>
              </a:ext>
            </a:extLst>
          </p:cNvPr>
          <p:cNvSpPr/>
          <p:nvPr/>
        </p:nvSpPr>
        <p:spPr>
          <a:xfrm>
            <a:off x="8139961" y="3750200"/>
            <a:ext cx="3995018" cy="1938992"/>
          </a:xfrm>
          <a:prstGeom prst="rect">
            <a:avLst/>
          </a:prstGeom>
        </p:spPr>
        <p:txBody>
          <a:bodyPr wrap="square">
            <a:spAutoFit/>
          </a:bodyPr>
          <a:lstStyle/>
          <a:p>
            <a:r>
              <a:rPr lang="en-US" sz="2400" dirty="0">
                <a:latin typeface="Raleway Medium" pitchFamily="2" charset="0"/>
              </a:rPr>
              <a:t>Appling </a:t>
            </a:r>
            <a:r>
              <a:rPr lang="en-US" sz="2400" dirty="0" err="1">
                <a:latin typeface="Raleway Medium" pitchFamily="2" charset="0"/>
              </a:rPr>
              <a:t>ReLu</a:t>
            </a:r>
            <a:r>
              <a:rPr lang="en-US" sz="2400" dirty="0">
                <a:latin typeface="Raleway Medium" pitchFamily="2" charset="0"/>
              </a:rPr>
              <a:t> Activation function to decrease the linearity in the image, because the image originally non linear!</a:t>
            </a:r>
          </a:p>
        </p:txBody>
      </p:sp>
    </p:spTree>
    <p:extLst>
      <p:ext uri="{BB962C8B-B14F-4D97-AF65-F5344CB8AC3E}">
        <p14:creationId xmlns:p14="http://schemas.microsoft.com/office/powerpoint/2010/main" val="39731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8" name="Rectangle 7">
            <a:extLst>
              <a:ext uri="{FF2B5EF4-FFF2-40B4-BE49-F238E27FC236}">
                <a16:creationId xmlns:a16="http://schemas.microsoft.com/office/drawing/2014/main" id="{54308536-CB45-4EBA-9F61-8BC7E877B688}"/>
              </a:ext>
            </a:extLst>
          </p:cNvPr>
          <p:cNvSpPr/>
          <p:nvPr/>
        </p:nvSpPr>
        <p:spPr>
          <a:xfrm>
            <a:off x="177329" y="960166"/>
            <a:ext cx="11837342" cy="1569660"/>
          </a:xfrm>
          <a:prstGeom prst="rect">
            <a:avLst/>
          </a:prstGeom>
        </p:spPr>
        <p:txBody>
          <a:bodyPr wrap="square">
            <a:spAutoFit/>
          </a:bodyPr>
          <a:lstStyle/>
          <a:p>
            <a:pPr algn="just"/>
            <a:r>
              <a:rPr lang="en-US" sz="2400" dirty="0">
                <a:latin typeface="Raleway" pitchFamily="2" charset="0"/>
              </a:rPr>
              <a:t>A </a:t>
            </a:r>
            <a:r>
              <a:rPr lang="en-US" sz="2400" b="1" dirty="0">
                <a:latin typeface="Raleway" pitchFamily="2" charset="0"/>
              </a:rPr>
              <a:t>pooling</a:t>
            </a:r>
            <a:r>
              <a:rPr lang="en-US" sz="2400" dirty="0">
                <a:latin typeface="Raleway" pitchFamily="2" charset="0"/>
              </a:rPr>
              <a:t> layer is another building block of a </a:t>
            </a:r>
            <a:r>
              <a:rPr lang="en-US" sz="2400" b="1" dirty="0">
                <a:latin typeface="Raleway" pitchFamily="2" charset="0"/>
              </a:rPr>
              <a:t>CNN</a:t>
            </a:r>
            <a:r>
              <a:rPr lang="en-US" sz="2400" dirty="0">
                <a:latin typeface="Raleway" pitchFamily="2" charset="0"/>
              </a:rPr>
              <a:t>. Its function is to progressively reduce the spatial size of the representation to reduce the amount of parameters and computation in the network. </a:t>
            </a:r>
            <a:r>
              <a:rPr lang="en-US" sz="2400" b="1" dirty="0">
                <a:latin typeface="Raleway" pitchFamily="2" charset="0"/>
              </a:rPr>
              <a:t>Pooling</a:t>
            </a:r>
            <a:r>
              <a:rPr lang="en-US" sz="2400" dirty="0">
                <a:latin typeface="Raleway" pitchFamily="2" charset="0"/>
              </a:rPr>
              <a:t> layer operates on each feature map independently. The most common approach used in </a:t>
            </a:r>
            <a:r>
              <a:rPr lang="en-US" sz="2400" b="1" dirty="0">
                <a:latin typeface="Raleway" pitchFamily="2" charset="0"/>
              </a:rPr>
              <a:t>pooling</a:t>
            </a:r>
            <a:r>
              <a:rPr lang="en-US" sz="2400" dirty="0">
                <a:latin typeface="Raleway" pitchFamily="2" charset="0"/>
              </a:rPr>
              <a:t> is max </a:t>
            </a:r>
            <a:r>
              <a:rPr lang="en-US" sz="2400" b="1" dirty="0">
                <a:latin typeface="Raleway" pitchFamily="2" charset="0"/>
              </a:rPr>
              <a:t>pooling</a:t>
            </a:r>
            <a:r>
              <a:rPr lang="en-US" sz="2400" dirty="0">
                <a:latin typeface="Raleway" pitchFamily="2" charset="0"/>
              </a:rPr>
              <a:t>.</a:t>
            </a:r>
            <a:endParaRPr lang="en-US" sz="3200" b="1" dirty="0">
              <a:latin typeface="Raleway" pitchFamily="2" charset="0"/>
            </a:endParaRPr>
          </a:p>
        </p:txBody>
      </p:sp>
      <p:sp>
        <p:nvSpPr>
          <p:cNvPr id="9" name="Rectangle 8">
            <a:extLst>
              <a:ext uri="{FF2B5EF4-FFF2-40B4-BE49-F238E27FC236}">
                <a16:creationId xmlns:a16="http://schemas.microsoft.com/office/drawing/2014/main" id="{91EF6018-C19B-45D8-A6D7-34FCEE17AE58}"/>
              </a:ext>
            </a:extLst>
          </p:cNvPr>
          <p:cNvSpPr/>
          <p:nvPr/>
        </p:nvSpPr>
        <p:spPr>
          <a:xfrm>
            <a:off x="177329" y="100742"/>
            <a:ext cx="11749628" cy="769441"/>
          </a:xfrm>
          <a:prstGeom prst="rect">
            <a:avLst/>
          </a:prstGeom>
        </p:spPr>
        <p:txBody>
          <a:bodyPr wrap="square">
            <a:spAutoFit/>
          </a:bodyPr>
          <a:lstStyle/>
          <a:p>
            <a:pPr algn="ctr"/>
            <a:r>
              <a:rPr lang="en-US" sz="4400" b="1" dirty="0">
                <a:solidFill>
                  <a:schemeClr val="accent5">
                    <a:lumMod val="50000"/>
                  </a:schemeClr>
                </a:solidFill>
                <a:latin typeface="neo latina" panose="020B0607020203060204" pitchFamily="34" charset="0"/>
              </a:rPr>
              <a:t>Pooling</a:t>
            </a:r>
            <a:endParaRPr lang="en-US" sz="4800" b="1" dirty="0">
              <a:solidFill>
                <a:schemeClr val="accent5">
                  <a:lumMod val="50000"/>
                </a:schemeClr>
              </a:solidFill>
              <a:latin typeface="neo latina" panose="020B0607020203060204" pitchFamily="34" charset="0"/>
            </a:endParaRPr>
          </a:p>
        </p:txBody>
      </p:sp>
      <p:pic>
        <p:nvPicPr>
          <p:cNvPr id="13" name="Picture 12">
            <a:extLst>
              <a:ext uri="{FF2B5EF4-FFF2-40B4-BE49-F238E27FC236}">
                <a16:creationId xmlns:a16="http://schemas.microsoft.com/office/drawing/2014/main" id="{7F28A7E6-0C22-4F2F-A45D-1EEBC3C7D9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3661" y="2709791"/>
            <a:ext cx="9265034" cy="3761054"/>
          </a:xfrm>
          <a:prstGeom prst="rect">
            <a:avLst/>
          </a:prstGeom>
        </p:spPr>
      </p:pic>
    </p:spTree>
    <p:extLst>
      <p:ext uri="{BB962C8B-B14F-4D97-AF65-F5344CB8AC3E}">
        <p14:creationId xmlns:p14="http://schemas.microsoft.com/office/powerpoint/2010/main" val="188432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9" name="Rectangle 8">
            <a:extLst>
              <a:ext uri="{FF2B5EF4-FFF2-40B4-BE49-F238E27FC236}">
                <a16:creationId xmlns:a16="http://schemas.microsoft.com/office/drawing/2014/main" id="{91EF6018-C19B-45D8-A6D7-34FCEE17AE58}"/>
              </a:ext>
            </a:extLst>
          </p:cNvPr>
          <p:cNvSpPr/>
          <p:nvPr/>
        </p:nvSpPr>
        <p:spPr>
          <a:xfrm>
            <a:off x="243841" y="131172"/>
            <a:ext cx="11503850" cy="769441"/>
          </a:xfrm>
          <a:prstGeom prst="rect">
            <a:avLst/>
          </a:prstGeom>
        </p:spPr>
        <p:txBody>
          <a:bodyPr wrap="square">
            <a:spAutoFit/>
          </a:bodyPr>
          <a:lstStyle/>
          <a:p>
            <a:pPr algn="ctr"/>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 Max / Avg. Pooling</a:t>
            </a:r>
          </a:p>
        </p:txBody>
      </p:sp>
      <p:pic>
        <p:nvPicPr>
          <p:cNvPr id="5" name="Picture 4">
            <a:extLst>
              <a:ext uri="{FF2B5EF4-FFF2-40B4-BE49-F238E27FC236}">
                <a16:creationId xmlns:a16="http://schemas.microsoft.com/office/drawing/2014/main" id="{8DA3D27C-F811-45A4-A7F5-443C82DCAF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7600" y="1869932"/>
            <a:ext cx="6687776" cy="2852140"/>
          </a:xfrm>
          <a:prstGeom prst="rect">
            <a:avLst/>
          </a:prstGeom>
        </p:spPr>
      </p:pic>
      <p:pic>
        <p:nvPicPr>
          <p:cNvPr id="7" name="Picture 6">
            <a:extLst>
              <a:ext uri="{FF2B5EF4-FFF2-40B4-BE49-F238E27FC236}">
                <a16:creationId xmlns:a16="http://schemas.microsoft.com/office/drawing/2014/main" id="{D918BA09-A9D8-4C17-A509-D924F4E2CC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684" y="1218806"/>
            <a:ext cx="4595640" cy="4154392"/>
          </a:xfrm>
          <a:prstGeom prst="rect">
            <a:avLst/>
          </a:prstGeom>
        </p:spPr>
      </p:pic>
    </p:spTree>
    <p:extLst>
      <p:ext uri="{BB962C8B-B14F-4D97-AF65-F5344CB8AC3E}">
        <p14:creationId xmlns:p14="http://schemas.microsoft.com/office/powerpoint/2010/main" val="49830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257301" y="125747"/>
            <a:ext cx="11677398" cy="769441"/>
          </a:xfrm>
          <a:prstGeom prst="rect">
            <a:avLst/>
          </a:prstGeom>
        </p:spPr>
        <p:txBody>
          <a:bodyPr wrap="square">
            <a:spAutoFit/>
          </a:bodyPr>
          <a:lstStyle/>
          <a:p>
            <a:pPr algn="ctr"/>
            <a:r>
              <a:rPr lang="en-US" sz="4400" b="1" dirty="0">
                <a:solidFill>
                  <a:schemeClr val="accent5">
                    <a:lumMod val="50000"/>
                  </a:schemeClr>
                </a:solidFill>
                <a:latin typeface="neo latina" panose="020B0607020203060204" pitchFamily="34" charset="0"/>
              </a:rPr>
              <a:t>Pooling (Cont.)</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652" y="2347621"/>
            <a:ext cx="6724052" cy="3113451"/>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367960" y="1067661"/>
            <a:ext cx="1943184" cy="935014"/>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8597" y="2235379"/>
            <a:ext cx="2939420" cy="3392158"/>
          </a:xfrm>
          <a:prstGeom prst="rect">
            <a:avLst/>
          </a:prstGeom>
        </p:spPr>
      </p:pic>
    </p:spTree>
    <p:extLst>
      <p:ext uri="{BB962C8B-B14F-4D97-AF65-F5344CB8AC3E}">
        <p14:creationId xmlns:p14="http://schemas.microsoft.com/office/powerpoint/2010/main" val="357093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14746" y="93962"/>
            <a:ext cx="11563731" cy="769441"/>
          </a:xfrm>
          <a:prstGeom prst="rect">
            <a:avLst/>
          </a:prstGeom>
        </p:spPr>
        <p:txBody>
          <a:bodyPr wrap="square">
            <a:spAutoFit/>
          </a:bodyPr>
          <a:lstStyle/>
          <a:p>
            <a:pPr algn="ctr"/>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Flattening</a:t>
            </a:r>
          </a:p>
        </p:txBody>
      </p:sp>
      <p:pic>
        <p:nvPicPr>
          <p:cNvPr id="9" name="Picture 8">
            <a:extLst>
              <a:ext uri="{FF2B5EF4-FFF2-40B4-BE49-F238E27FC236}">
                <a16:creationId xmlns:a16="http://schemas.microsoft.com/office/drawing/2014/main" id="{8EEA3570-DF66-4432-9E60-7C9D94290E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215" y="2433065"/>
            <a:ext cx="3858163" cy="3801005"/>
          </a:xfrm>
          <a:prstGeom prst="rect">
            <a:avLst/>
          </a:prstGeom>
        </p:spPr>
      </p:pic>
      <p:sp>
        <p:nvSpPr>
          <p:cNvPr id="10" name="Rectangle 9">
            <a:extLst>
              <a:ext uri="{FF2B5EF4-FFF2-40B4-BE49-F238E27FC236}">
                <a16:creationId xmlns:a16="http://schemas.microsoft.com/office/drawing/2014/main" id="{56413766-B49E-43D1-8EDF-60E85CB85B57}"/>
              </a:ext>
            </a:extLst>
          </p:cNvPr>
          <p:cNvSpPr/>
          <p:nvPr/>
        </p:nvSpPr>
        <p:spPr>
          <a:xfrm>
            <a:off x="114747" y="863403"/>
            <a:ext cx="11891003" cy="1569660"/>
          </a:xfrm>
          <a:prstGeom prst="rect">
            <a:avLst/>
          </a:prstGeom>
        </p:spPr>
        <p:txBody>
          <a:bodyPr wrap="square">
            <a:spAutoFit/>
          </a:bodyPr>
          <a:lstStyle/>
          <a:p>
            <a:pPr algn="just"/>
            <a:r>
              <a:rPr lang="en-US" sz="2400" b="1" dirty="0">
                <a:solidFill>
                  <a:srgbClr val="222222"/>
                </a:solidFill>
                <a:latin typeface="Raleway" pitchFamily="2" charset="0"/>
              </a:rPr>
              <a:t>Flattening</a:t>
            </a:r>
            <a:r>
              <a:rPr lang="en-US" sz="2400" dirty="0">
                <a:solidFill>
                  <a:srgbClr val="222222"/>
                </a:solidFill>
                <a:latin typeface="Raleway" pitchFamily="2" charset="0"/>
              </a:rPr>
              <a:t> is converting the data into a 1-dimensional array for inputting it to the next layer. We </a:t>
            </a:r>
            <a:r>
              <a:rPr lang="en-US" sz="2400" b="1" dirty="0">
                <a:solidFill>
                  <a:srgbClr val="222222"/>
                </a:solidFill>
                <a:latin typeface="Raleway" pitchFamily="2" charset="0"/>
              </a:rPr>
              <a:t>flatten</a:t>
            </a:r>
            <a:r>
              <a:rPr lang="en-US" sz="2400" dirty="0">
                <a:solidFill>
                  <a:srgbClr val="222222"/>
                </a:solidFill>
                <a:latin typeface="Raleway" pitchFamily="2" charset="0"/>
              </a:rPr>
              <a:t> the output of the convolutional layers to create a single long feature vector. And it is connected to the final classification model, which is called a fully-connected layer</a:t>
            </a:r>
            <a:endParaRPr lang="en-US" sz="2400" dirty="0">
              <a:latin typeface="Raleway" pitchFamily="2" charset="0"/>
            </a:endParaRPr>
          </a:p>
        </p:txBody>
      </p:sp>
    </p:spTree>
    <p:extLst>
      <p:ext uri="{BB962C8B-B14F-4D97-AF65-F5344CB8AC3E}">
        <p14:creationId xmlns:p14="http://schemas.microsoft.com/office/powerpoint/2010/main" val="13400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238539" y="139970"/>
            <a:ext cx="11514230" cy="769441"/>
          </a:xfrm>
          <a:prstGeom prst="rect">
            <a:avLst/>
          </a:prstGeom>
        </p:spPr>
        <p:txBody>
          <a:bodyPr wrap="square">
            <a:spAutoFit/>
          </a:bodyPr>
          <a:lstStyle/>
          <a:p>
            <a:pPr algn="ctr"/>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Flattening (Cont.)</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465" y="2684615"/>
            <a:ext cx="6270988" cy="2903668"/>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712269" y="1716536"/>
            <a:ext cx="1943184" cy="935014"/>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1909" y="2651550"/>
            <a:ext cx="2647840" cy="3055668"/>
          </a:xfrm>
          <a:prstGeom prst="rect">
            <a:avLst/>
          </a:prstGeom>
        </p:spPr>
      </p:pic>
      <p:pic>
        <p:nvPicPr>
          <p:cNvPr id="9" name="Picture 8">
            <a:extLst>
              <a:ext uri="{FF2B5EF4-FFF2-40B4-BE49-F238E27FC236}">
                <a16:creationId xmlns:a16="http://schemas.microsoft.com/office/drawing/2014/main" id="{917A7E1B-642C-40AC-B0C9-5BEB2D0E51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82171" y="3008857"/>
            <a:ext cx="2199807" cy="2698361"/>
          </a:xfrm>
          <a:prstGeom prst="rect">
            <a:avLst/>
          </a:prstGeom>
        </p:spPr>
      </p:pic>
    </p:spTree>
    <p:extLst>
      <p:ext uri="{BB962C8B-B14F-4D97-AF65-F5344CB8AC3E}">
        <p14:creationId xmlns:p14="http://schemas.microsoft.com/office/powerpoint/2010/main" val="166612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909B35-F43D-4B60-B208-34ECB80D9DB6}"/>
              </a:ext>
            </a:extLst>
          </p:cNvPr>
          <p:cNvSpPr txBox="1">
            <a:spLocks/>
          </p:cNvSpPr>
          <p:nvPr/>
        </p:nvSpPr>
        <p:spPr>
          <a:xfrm>
            <a:off x="159026" y="226933"/>
            <a:ext cx="11807687" cy="7460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ML vs DL</a:t>
            </a:r>
          </a:p>
        </p:txBody>
      </p:sp>
      <p:pic>
        <p:nvPicPr>
          <p:cNvPr id="10" name="Picture 9">
            <a:extLst>
              <a:ext uri="{FF2B5EF4-FFF2-40B4-BE49-F238E27FC236}">
                <a16:creationId xmlns:a16="http://schemas.microsoft.com/office/drawing/2014/main" id="{B1CF4AF8-CFE3-46BD-A6A3-29624CBB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909" y="1190385"/>
            <a:ext cx="9814181" cy="4792972"/>
          </a:xfrm>
          <a:prstGeom prst="rect">
            <a:avLst/>
          </a:prstGeom>
        </p:spPr>
      </p:pic>
    </p:spTree>
    <p:extLst>
      <p:ext uri="{BB962C8B-B14F-4D97-AF65-F5344CB8AC3E}">
        <p14:creationId xmlns:p14="http://schemas.microsoft.com/office/powerpoint/2010/main" val="368119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222182" y="209544"/>
            <a:ext cx="11684896" cy="769441"/>
          </a:xfrm>
          <a:prstGeom prst="rect">
            <a:avLst/>
          </a:prstGeom>
        </p:spPr>
        <p:txBody>
          <a:bodyPr wrap="square">
            <a:spAutoFit/>
          </a:bodyPr>
          <a:lstStyle/>
          <a:p>
            <a:pPr algn="ctr"/>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Fulling Connection</a:t>
            </a:r>
          </a:p>
        </p:txBody>
      </p:sp>
      <p:pic>
        <p:nvPicPr>
          <p:cNvPr id="10" name="Picture 9">
            <a:extLst>
              <a:ext uri="{FF2B5EF4-FFF2-40B4-BE49-F238E27FC236}">
                <a16:creationId xmlns:a16="http://schemas.microsoft.com/office/drawing/2014/main" id="{ED561312-2CEA-40CC-A750-EAE99BF4E64F}"/>
              </a:ext>
            </a:extLst>
          </p:cNvPr>
          <p:cNvPicPr>
            <a:picLocks noChangeAspect="1"/>
          </p:cNvPicPr>
          <p:nvPr/>
        </p:nvPicPr>
        <p:blipFill rotWithShape="1">
          <a:blip r:embed="rId6">
            <a:extLst>
              <a:ext uri="{28A0092B-C50C-407E-A947-70E740481C1C}">
                <a14:useLocalDpi xmlns:a14="http://schemas.microsoft.com/office/drawing/2010/main" val="0"/>
              </a:ext>
            </a:extLst>
          </a:blip>
          <a:srcRect r="15777"/>
          <a:stretch/>
        </p:blipFill>
        <p:spPr>
          <a:xfrm>
            <a:off x="894524" y="1157887"/>
            <a:ext cx="8408503" cy="5201376"/>
          </a:xfrm>
          <a:prstGeom prst="rect">
            <a:avLst/>
          </a:prstGeom>
        </p:spPr>
      </p:pic>
      <p:sp>
        <p:nvSpPr>
          <p:cNvPr id="3" name="TextBox 2">
            <a:extLst>
              <a:ext uri="{FF2B5EF4-FFF2-40B4-BE49-F238E27FC236}">
                <a16:creationId xmlns:a16="http://schemas.microsoft.com/office/drawing/2014/main" id="{3DA4D582-182B-4AA2-970A-7B511FDB7360}"/>
              </a:ext>
            </a:extLst>
          </p:cNvPr>
          <p:cNvSpPr txBox="1"/>
          <p:nvPr/>
        </p:nvSpPr>
        <p:spPr>
          <a:xfrm>
            <a:off x="9382539" y="2737334"/>
            <a:ext cx="1699591" cy="1781770"/>
          </a:xfrm>
          <a:prstGeom prst="rect">
            <a:avLst/>
          </a:prstGeom>
          <a:noFill/>
        </p:spPr>
        <p:txBody>
          <a:bodyPr wrap="square" rtlCol="0">
            <a:spAutoFit/>
          </a:bodyPr>
          <a:lstStyle/>
          <a:p>
            <a:pPr>
              <a:lnSpc>
                <a:spcPct val="250000"/>
              </a:lnSpc>
            </a:pPr>
            <a:r>
              <a:rPr lang="en-US" sz="2400" dirty="0">
                <a:latin typeface="Raleway Medium" pitchFamily="2" charset="0"/>
              </a:rPr>
              <a:t>Mask</a:t>
            </a:r>
          </a:p>
          <a:p>
            <a:pPr>
              <a:lnSpc>
                <a:spcPct val="250000"/>
              </a:lnSpc>
            </a:pPr>
            <a:r>
              <a:rPr lang="en-US" sz="2400" dirty="0">
                <a:latin typeface="Raleway Medium" pitchFamily="2" charset="0"/>
              </a:rPr>
              <a:t>No Mask</a:t>
            </a:r>
            <a:endParaRPr lang="en-PK" sz="2400" dirty="0">
              <a:latin typeface="Raleway Medium" pitchFamily="2" charset="0"/>
            </a:endParaRPr>
          </a:p>
        </p:txBody>
      </p:sp>
    </p:spTree>
    <p:extLst>
      <p:ext uri="{BB962C8B-B14F-4D97-AF65-F5344CB8AC3E}">
        <p14:creationId xmlns:p14="http://schemas.microsoft.com/office/powerpoint/2010/main" val="13388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3"/>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5"/>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77076" y="66400"/>
            <a:ext cx="11818734" cy="769441"/>
          </a:xfrm>
          <a:prstGeom prst="rect">
            <a:avLst/>
          </a:prstGeom>
        </p:spPr>
        <p:txBody>
          <a:bodyPr wrap="square">
            <a:spAutoFit/>
          </a:bodyPr>
          <a:lstStyle/>
          <a:p>
            <a:pPr algn="ctr"/>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Complete CNN in one View</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076" y="4021162"/>
            <a:ext cx="4572996" cy="2117443"/>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702205" y="2836838"/>
            <a:ext cx="1943184" cy="935014"/>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5593" y="3825797"/>
            <a:ext cx="2027064" cy="2339278"/>
          </a:xfrm>
          <a:prstGeom prst="rect">
            <a:avLst/>
          </a:prstGeom>
        </p:spPr>
      </p:pic>
      <p:pic>
        <p:nvPicPr>
          <p:cNvPr id="9" name="Picture 8">
            <a:extLst>
              <a:ext uri="{FF2B5EF4-FFF2-40B4-BE49-F238E27FC236}">
                <a16:creationId xmlns:a16="http://schemas.microsoft.com/office/drawing/2014/main" id="{917A7E1B-642C-40AC-B0C9-5BEB2D0E51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74794" y="3993095"/>
            <a:ext cx="1634293" cy="2004682"/>
          </a:xfrm>
          <a:prstGeom prst="rect">
            <a:avLst/>
          </a:prstGeom>
        </p:spPr>
      </p:pic>
      <p:pic>
        <p:nvPicPr>
          <p:cNvPr id="10" name="Picture 9">
            <a:extLst>
              <a:ext uri="{FF2B5EF4-FFF2-40B4-BE49-F238E27FC236}">
                <a16:creationId xmlns:a16="http://schemas.microsoft.com/office/drawing/2014/main" id="{0B188C72-0DE2-48A8-BC83-CA4FFFBED15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16625"/>
          <a:stretch/>
        </p:blipFill>
        <p:spPr>
          <a:xfrm>
            <a:off x="7254476" y="1501389"/>
            <a:ext cx="3917107" cy="2461612"/>
          </a:xfrm>
          <a:prstGeom prst="rect">
            <a:avLst/>
          </a:prstGeom>
        </p:spPr>
      </p:pic>
      <p:cxnSp>
        <p:nvCxnSpPr>
          <p:cNvPr id="11" name="Straight Arrow Connector 10">
            <a:extLst>
              <a:ext uri="{FF2B5EF4-FFF2-40B4-BE49-F238E27FC236}">
                <a16:creationId xmlns:a16="http://schemas.microsoft.com/office/drawing/2014/main" id="{346C7651-9733-432D-BDFE-586F4AD0BE7D}"/>
              </a:ext>
            </a:extLst>
          </p:cNvPr>
          <p:cNvCxnSpPr/>
          <p:nvPr/>
        </p:nvCxnSpPr>
        <p:spPr>
          <a:xfrm flipV="1">
            <a:off x="7704720" y="3011557"/>
            <a:ext cx="574576" cy="760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C35DE1-7A39-4147-8022-851E320F6BB6}"/>
              </a:ext>
            </a:extLst>
          </p:cNvPr>
          <p:cNvSpPr txBox="1"/>
          <p:nvPr/>
        </p:nvSpPr>
        <p:spPr>
          <a:xfrm>
            <a:off x="11171583" y="2091290"/>
            <a:ext cx="1020417" cy="1077859"/>
          </a:xfrm>
          <a:prstGeom prst="rect">
            <a:avLst/>
          </a:prstGeom>
          <a:noFill/>
        </p:spPr>
        <p:txBody>
          <a:bodyPr wrap="square" rtlCol="0">
            <a:spAutoFit/>
          </a:bodyPr>
          <a:lstStyle/>
          <a:p>
            <a:pPr>
              <a:lnSpc>
                <a:spcPct val="250000"/>
              </a:lnSpc>
            </a:pPr>
            <a:r>
              <a:rPr lang="en-US" sz="1400" dirty="0">
                <a:latin typeface="Raleway Medium" pitchFamily="2" charset="0"/>
              </a:rPr>
              <a:t>Mask</a:t>
            </a:r>
          </a:p>
          <a:p>
            <a:pPr>
              <a:lnSpc>
                <a:spcPct val="250000"/>
              </a:lnSpc>
            </a:pPr>
            <a:r>
              <a:rPr lang="en-US" sz="1400" dirty="0">
                <a:latin typeface="Raleway Medium" pitchFamily="2" charset="0"/>
              </a:rPr>
              <a:t>No Mask</a:t>
            </a:r>
            <a:endParaRPr lang="en-PK" sz="1400" dirty="0">
              <a:latin typeface="Raleway Medium" pitchFamily="2" charset="0"/>
            </a:endParaRPr>
          </a:p>
        </p:txBody>
      </p:sp>
    </p:spTree>
    <p:extLst>
      <p:ext uri="{BB962C8B-B14F-4D97-AF65-F5344CB8AC3E}">
        <p14:creationId xmlns:p14="http://schemas.microsoft.com/office/powerpoint/2010/main" val="352095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FEC8D3-0DB3-4E7C-ABA0-A6BFC4EC246F}"/>
              </a:ext>
            </a:extLst>
          </p:cNvPr>
          <p:cNvSpPr/>
          <p:nvPr/>
        </p:nvSpPr>
        <p:spPr>
          <a:xfrm>
            <a:off x="445198" y="260286"/>
            <a:ext cx="11363659" cy="769441"/>
          </a:xfrm>
          <a:prstGeom prst="rect">
            <a:avLst/>
          </a:prstGeom>
        </p:spPr>
        <p:txBody>
          <a:bodyPr wrap="square">
            <a:spAutoFit/>
          </a:bodyPr>
          <a:lstStyle/>
          <a:p>
            <a:pPr algn="ctr"/>
            <a:r>
              <a:rPr lang="en-PK"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TensorFlow</a:t>
            </a:r>
            <a:endParaRPr lang="en-PK" sz="28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endParaRPr>
          </a:p>
        </p:txBody>
      </p:sp>
      <p:sp>
        <p:nvSpPr>
          <p:cNvPr id="2" name="Rectangle 1">
            <a:extLst>
              <a:ext uri="{FF2B5EF4-FFF2-40B4-BE49-F238E27FC236}">
                <a16:creationId xmlns:a16="http://schemas.microsoft.com/office/drawing/2014/main" id="{8FB200D6-D27F-4B8B-ABEE-8E47004E6CDC}"/>
              </a:ext>
            </a:extLst>
          </p:cNvPr>
          <p:cNvSpPr/>
          <p:nvPr/>
        </p:nvSpPr>
        <p:spPr>
          <a:xfrm>
            <a:off x="445198" y="1444534"/>
            <a:ext cx="11363660" cy="1569660"/>
          </a:xfrm>
          <a:prstGeom prst="rect">
            <a:avLst/>
          </a:prstGeom>
        </p:spPr>
        <p:txBody>
          <a:bodyPr wrap="square">
            <a:spAutoFit/>
          </a:bodyPr>
          <a:lstStyle/>
          <a:p>
            <a:pPr algn="just"/>
            <a:r>
              <a:rPr lang="en-PK" sz="2400" dirty="0">
                <a:latin typeface="Raleway" pitchFamily="2" charset="0"/>
              </a:rPr>
              <a:t>TensorFlow is a free and open-source software library for dataflow and differentiable programming across a range of tasks. It is a symbolic math library, and is also used for machine learning applications such as neural networks.</a:t>
            </a:r>
          </a:p>
        </p:txBody>
      </p:sp>
    </p:spTree>
    <p:extLst>
      <p:ext uri="{BB962C8B-B14F-4D97-AF65-F5344CB8AC3E}">
        <p14:creationId xmlns:p14="http://schemas.microsoft.com/office/powerpoint/2010/main" val="250771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57197-977C-4CBA-AEB0-3800D7AC0AB5}"/>
              </a:ext>
            </a:extLst>
          </p:cNvPr>
          <p:cNvSpPr/>
          <p:nvPr/>
        </p:nvSpPr>
        <p:spPr>
          <a:xfrm>
            <a:off x="369619" y="1333621"/>
            <a:ext cx="11452762" cy="4524315"/>
          </a:xfrm>
          <a:prstGeom prst="rect">
            <a:avLst/>
          </a:prstGeom>
        </p:spPr>
        <p:txBody>
          <a:bodyPr wrap="square">
            <a:spAutoFit/>
          </a:bodyPr>
          <a:lstStyle/>
          <a:p>
            <a:pPr algn="just"/>
            <a:r>
              <a:rPr lang="en-PK" sz="2400" dirty="0" err="1">
                <a:latin typeface="Raleway" pitchFamily="2" charset="0"/>
              </a:rPr>
              <a:t>Keras</a:t>
            </a:r>
            <a:r>
              <a:rPr lang="en-PK" sz="2400" dirty="0">
                <a:latin typeface="Raleway" pitchFamily="2" charset="0"/>
              </a:rPr>
              <a:t> is a high-level neural networks API, written in Python and capable of running on top of </a:t>
            </a:r>
            <a:r>
              <a:rPr lang="en-PK" sz="2400" b="1" dirty="0">
                <a:effectLst>
                  <a:outerShdw blurRad="38100" dist="38100" dir="2700000" algn="tl">
                    <a:srgbClr val="000000">
                      <a:alpha val="43137"/>
                    </a:srgbClr>
                  </a:outerShdw>
                </a:effectLst>
                <a:latin typeface="Raleway" pitchFamily="2" charset="0"/>
              </a:rPr>
              <a:t>TensorFlow, CNTK, or Theano</a:t>
            </a:r>
            <a:r>
              <a:rPr lang="en-PK" sz="2400" dirty="0">
                <a:latin typeface="Raleway" pitchFamily="2" charset="0"/>
              </a:rPr>
              <a:t>. It was developed with a focus on enabling fast experimentation. Being able to go from idea to result with the least possible delay is key to doing good research.</a:t>
            </a:r>
          </a:p>
          <a:p>
            <a:pPr algn="just"/>
            <a:r>
              <a:rPr lang="en-IN" sz="2400" dirty="0">
                <a:latin typeface="Raleway" pitchFamily="2" charset="0"/>
              </a:rPr>
              <a:t>	</a:t>
            </a:r>
            <a:r>
              <a:rPr lang="en-PK" sz="2400" dirty="0">
                <a:latin typeface="Raleway" pitchFamily="2" charset="0"/>
              </a:rPr>
              <a:t>Use </a:t>
            </a:r>
            <a:r>
              <a:rPr lang="en-PK" sz="2400" dirty="0" err="1">
                <a:latin typeface="Raleway" pitchFamily="2" charset="0"/>
              </a:rPr>
              <a:t>Keras</a:t>
            </a:r>
            <a:r>
              <a:rPr lang="en-PK" sz="2400" dirty="0">
                <a:latin typeface="Raleway" pitchFamily="2" charset="0"/>
              </a:rPr>
              <a:t> if you need a deep learning library that:</a:t>
            </a:r>
          </a:p>
          <a:p>
            <a:pPr algn="just"/>
            <a:endParaRPr lang="en-IN" sz="2400" dirty="0">
              <a:latin typeface="Raleway" pitchFamily="2" charset="0"/>
            </a:endParaRPr>
          </a:p>
          <a:p>
            <a:pPr algn="just"/>
            <a:r>
              <a:rPr lang="en-PK" sz="2400" dirty="0">
                <a:latin typeface="Raleway" pitchFamily="2" charset="0"/>
              </a:rPr>
              <a:t>Allows for easy and fast prototyping (through user friendliness, modularity, and extensibility).</a:t>
            </a:r>
          </a:p>
          <a:p>
            <a:pPr algn="just"/>
            <a:endParaRPr lang="en-IN" sz="2400" dirty="0">
              <a:latin typeface="Raleway" pitchFamily="2" charset="0"/>
            </a:endParaRPr>
          </a:p>
          <a:p>
            <a:pPr algn="just"/>
            <a:r>
              <a:rPr lang="en-PK" sz="2400" dirty="0">
                <a:latin typeface="Raleway" pitchFamily="2" charset="0"/>
              </a:rPr>
              <a:t>Supports both convolutional networks and recurrent networks, as well as combinations of the two.</a:t>
            </a:r>
          </a:p>
          <a:p>
            <a:pPr algn="just"/>
            <a:r>
              <a:rPr lang="en-IN" sz="2400" dirty="0">
                <a:latin typeface="Raleway" pitchFamily="2" charset="0"/>
              </a:rPr>
              <a:t>	</a:t>
            </a:r>
            <a:r>
              <a:rPr lang="en-PK" sz="2400" dirty="0">
                <a:latin typeface="Raleway" pitchFamily="2" charset="0"/>
              </a:rPr>
              <a:t>Runs seamlessly on CPU</a:t>
            </a:r>
            <a:r>
              <a:rPr lang="en-IN" sz="2400" dirty="0">
                <a:latin typeface="Raleway" pitchFamily="2" charset="0"/>
              </a:rPr>
              <a:t>, </a:t>
            </a:r>
            <a:r>
              <a:rPr lang="en-PK" sz="2400" dirty="0">
                <a:latin typeface="Raleway" pitchFamily="2" charset="0"/>
              </a:rPr>
              <a:t>GPU</a:t>
            </a:r>
            <a:r>
              <a:rPr lang="en-IN" sz="2400" dirty="0">
                <a:latin typeface="Raleway" pitchFamily="2" charset="0"/>
              </a:rPr>
              <a:t> and TPU</a:t>
            </a:r>
            <a:r>
              <a:rPr lang="en-PK" sz="2400" dirty="0">
                <a:latin typeface="Raleway" pitchFamily="2" charset="0"/>
              </a:rPr>
              <a:t>.</a:t>
            </a:r>
          </a:p>
        </p:txBody>
      </p:sp>
      <p:sp>
        <p:nvSpPr>
          <p:cNvPr id="6" name="Rectangle 5">
            <a:extLst>
              <a:ext uri="{FF2B5EF4-FFF2-40B4-BE49-F238E27FC236}">
                <a16:creationId xmlns:a16="http://schemas.microsoft.com/office/drawing/2014/main" id="{15FEC8D3-0DB3-4E7C-ABA0-A6BFC4EC246F}"/>
              </a:ext>
            </a:extLst>
          </p:cNvPr>
          <p:cNvSpPr/>
          <p:nvPr/>
        </p:nvSpPr>
        <p:spPr>
          <a:xfrm>
            <a:off x="251791" y="292178"/>
            <a:ext cx="11688417" cy="769441"/>
          </a:xfrm>
          <a:prstGeom prst="rect">
            <a:avLst/>
          </a:prstGeom>
        </p:spPr>
        <p:txBody>
          <a:bodyPr wrap="square">
            <a:spAutoFit/>
          </a:bodyPr>
          <a:lstStyle/>
          <a:p>
            <a:pPr algn="ctr"/>
            <a:r>
              <a:rPr lang="en-PK" sz="4400" b="1" dirty="0" err="1">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Keras</a:t>
            </a:r>
            <a:endParaRPr lang="en-PK" sz="20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endParaRPr>
          </a:p>
        </p:txBody>
      </p:sp>
    </p:spTree>
    <p:extLst>
      <p:ext uri="{BB962C8B-B14F-4D97-AF65-F5344CB8AC3E}">
        <p14:creationId xmlns:p14="http://schemas.microsoft.com/office/powerpoint/2010/main" val="21473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94C21B-C5EA-4F6A-8E38-1AFD1D38173E}"/>
              </a:ext>
            </a:extLst>
          </p:cNvPr>
          <p:cNvSpPr txBox="1"/>
          <p:nvPr/>
        </p:nvSpPr>
        <p:spPr>
          <a:xfrm>
            <a:off x="97162" y="2246149"/>
            <a:ext cx="12094838" cy="1569660"/>
          </a:xfrm>
          <a:prstGeom prst="rect">
            <a:avLst/>
          </a:prstGeom>
          <a:noFill/>
        </p:spPr>
        <p:txBody>
          <a:bodyPr wrap="square" rtlCol="0">
            <a:spAutoFit/>
          </a:bodyPr>
          <a:lstStyle/>
          <a:p>
            <a:r>
              <a:rPr lang="en-US" sz="9600" b="1" i="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Any Question? </a:t>
            </a:r>
            <a:r>
              <a:rPr lang="en-US" b="1" i="1" dirty="0">
                <a:solidFill>
                  <a:schemeClr val="accent5">
                    <a:lumMod val="50000"/>
                  </a:schemeClr>
                </a:solidFill>
                <a:latin typeface="neo latina" panose="020B0607020203060204" pitchFamily="34" charset="0"/>
              </a:rPr>
              <a:t>Then Don’t ask Me </a:t>
            </a:r>
            <a:r>
              <a:rPr lang="en-US" b="1" dirty="0">
                <a:solidFill>
                  <a:schemeClr val="accent5">
                    <a:lumMod val="50000"/>
                  </a:schemeClr>
                </a:solidFill>
                <a:latin typeface="neo latina" panose="020B0607020203060204" pitchFamily="34" charset="0"/>
              </a:rPr>
              <a:t>🙂</a:t>
            </a:r>
            <a:endParaRPr lang="en-PK" dirty="0"/>
          </a:p>
        </p:txBody>
      </p:sp>
    </p:spTree>
    <p:extLst>
      <p:ext uri="{BB962C8B-B14F-4D97-AF65-F5344CB8AC3E}">
        <p14:creationId xmlns:p14="http://schemas.microsoft.com/office/powerpoint/2010/main" val="331938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B734AE-677E-41CA-8226-54474C6EF99F}"/>
              </a:ext>
            </a:extLst>
          </p:cNvPr>
          <p:cNvSpPr/>
          <p:nvPr/>
        </p:nvSpPr>
        <p:spPr>
          <a:xfrm>
            <a:off x="414170" y="2136915"/>
            <a:ext cx="11363659" cy="1692771"/>
          </a:xfrm>
          <a:prstGeom prst="rect">
            <a:avLst/>
          </a:prstGeom>
        </p:spPr>
        <p:txBody>
          <a:bodyPr wrap="square">
            <a:spAutoFit/>
          </a:bodyPr>
          <a:lstStyle/>
          <a:p>
            <a:r>
              <a:rPr lang="en-IN" sz="4400" b="1" dirty="0">
                <a:solidFill>
                  <a:schemeClr val="accent5">
                    <a:lumMod val="50000"/>
                  </a:schemeClr>
                </a:solidFill>
                <a:latin typeface="Raleway" pitchFamily="2" charset="0"/>
              </a:rPr>
              <a:t>Now its time to,</a:t>
            </a:r>
          </a:p>
          <a:p>
            <a:r>
              <a:rPr lang="en-IN" sz="4400" b="1" dirty="0">
                <a:solidFill>
                  <a:schemeClr val="accent5">
                    <a:lumMod val="50000"/>
                  </a:schemeClr>
                </a:solidFill>
                <a:latin typeface="Raleway" pitchFamily="2" charset="0"/>
              </a:rPr>
              <a:t>	Practical Working on </a:t>
            </a:r>
            <a:r>
              <a:rPr lang="en-IN" sz="5400" b="1" i="1" dirty="0">
                <a:solidFill>
                  <a:schemeClr val="accent5">
                    <a:lumMod val="50000"/>
                  </a:schemeClr>
                </a:solidFill>
                <a:latin typeface="Raleway" pitchFamily="2" charset="0"/>
              </a:rPr>
              <a:t>Google</a:t>
            </a:r>
            <a:r>
              <a:rPr lang="en-IN" sz="4400" b="1" dirty="0">
                <a:solidFill>
                  <a:schemeClr val="accent5">
                    <a:lumMod val="50000"/>
                  </a:schemeClr>
                </a:solidFill>
                <a:latin typeface="Raleway" pitchFamily="2" charset="0"/>
              </a:rPr>
              <a:t> </a:t>
            </a:r>
            <a:r>
              <a:rPr lang="en-IN" sz="6000" b="1" i="1" dirty="0">
                <a:solidFill>
                  <a:schemeClr val="accent5">
                    <a:lumMod val="50000"/>
                  </a:schemeClr>
                </a:solidFill>
                <a:latin typeface="Raleway" pitchFamily="2" charset="0"/>
              </a:rPr>
              <a:t>COLAB</a:t>
            </a:r>
            <a:endParaRPr lang="en-PK" sz="2800" b="1" i="1" dirty="0">
              <a:solidFill>
                <a:schemeClr val="accent5">
                  <a:lumMod val="50000"/>
                </a:schemeClr>
              </a:solidFill>
              <a:latin typeface="Raleway" pitchFamily="2" charset="0"/>
            </a:endParaRPr>
          </a:p>
        </p:txBody>
      </p:sp>
    </p:spTree>
    <p:extLst>
      <p:ext uri="{BB962C8B-B14F-4D97-AF65-F5344CB8AC3E}">
        <p14:creationId xmlns:p14="http://schemas.microsoft.com/office/powerpoint/2010/main" val="169938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293DE6-5398-4B61-85B9-C1C619F28E0A}"/>
              </a:ext>
            </a:extLst>
          </p:cNvPr>
          <p:cNvSpPr/>
          <p:nvPr/>
        </p:nvSpPr>
        <p:spPr>
          <a:xfrm>
            <a:off x="188843" y="2261879"/>
            <a:ext cx="11697637" cy="1569660"/>
          </a:xfrm>
          <a:prstGeom prst="rect">
            <a:avLst/>
          </a:prstGeom>
        </p:spPr>
        <p:txBody>
          <a:bodyPr wrap="square">
            <a:spAutoFit/>
          </a:bodyPr>
          <a:lstStyle/>
          <a:p>
            <a:pPr algn="ctr"/>
            <a:r>
              <a:rPr lang="en-US" sz="9600" b="1" i="1">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Thanks</a:t>
            </a:r>
            <a:endParaRPr lang="en-US" sz="9600" b="1" i="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3"/>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89277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44335"/>
            <a:ext cx="12077252"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Deep Learning</a:t>
            </a:r>
          </a:p>
        </p:txBody>
      </p:sp>
      <p:sp>
        <p:nvSpPr>
          <p:cNvPr id="6" name="Rectangle 5">
            <a:extLst>
              <a:ext uri="{FF2B5EF4-FFF2-40B4-BE49-F238E27FC236}">
                <a16:creationId xmlns:a16="http://schemas.microsoft.com/office/drawing/2014/main" id="{F8C18015-61A8-4CFA-8CE6-F903943C918B}"/>
              </a:ext>
            </a:extLst>
          </p:cNvPr>
          <p:cNvSpPr/>
          <p:nvPr/>
        </p:nvSpPr>
        <p:spPr>
          <a:xfrm>
            <a:off x="298830" y="2921280"/>
            <a:ext cx="11568531" cy="584775"/>
          </a:xfrm>
          <a:prstGeom prst="rect">
            <a:avLst/>
          </a:prstGeom>
        </p:spPr>
        <p:txBody>
          <a:bodyPr wrap="square">
            <a:spAutoFit/>
          </a:bodyPr>
          <a:lstStyle/>
          <a:p>
            <a:pPr algn="ctr"/>
            <a:r>
              <a:rPr lang="en-US" sz="3200" b="1" dirty="0">
                <a:solidFill>
                  <a:schemeClr val="accent5">
                    <a:lumMod val="50000"/>
                  </a:schemeClr>
                </a:solidFill>
                <a:effectLst>
                  <a:outerShdw blurRad="38100" dist="38100" dir="2700000" algn="tl">
                    <a:srgbClr val="000000">
                      <a:alpha val="43137"/>
                    </a:srgbClr>
                  </a:outerShdw>
                </a:effectLst>
                <a:latin typeface="Raleway" pitchFamily="2" charset="0"/>
              </a:rPr>
              <a:t>Supervised		 Unsupervised		 Reinforcement Learning</a:t>
            </a:r>
          </a:p>
        </p:txBody>
      </p:sp>
      <p:sp>
        <p:nvSpPr>
          <p:cNvPr id="7" name="Rectangle 6">
            <a:extLst>
              <a:ext uri="{FF2B5EF4-FFF2-40B4-BE49-F238E27FC236}">
                <a16:creationId xmlns:a16="http://schemas.microsoft.com/office/drawing/2014/main" id="{6FD25B97-41F5-4B15-8DC7-63037C93EBF9}"/>
              </a:ext>
            </a:extLst>
          </p:cNvPr>
          <p:cNvSpPr/>
          <p:nvPr/>
        </p:nvSpPr>
        <p:spPr>
          <a:xfrm>
            <a:off x="298830" y="4091436"/>
            <a:ext cx="11409466" cy="2123658"/>
          </a:xfrm>
          <a:prstGeom prst="rect">
            <a:avLst/>
          </a:prstGeom>
        </p:spPr>
        <p:txBody>
          <a:bodyPr wrap="square">
            <a:spAutoFit/>
          </a:bodyPr>
          <a:lstStyle/>
          <a:p>
            <a:pPr algn="ctr"/>
            <a:r>
              <a:rPr lang="en-US" sz="6000" b="1" dirty="0">
                <a:solidFill>
                  <a:schemeClr val="accent5">
                    <a:lumMod val="50000"/>
                  </a:schemeClr>
                </a:solidFill>
                <a:latin typeface="Raleway" pitchFamily="2" charset="0"/>
              </a:rPr>
              <a:t>Artificial Neural Network</a:t>
            </a:r>
          </a:p>
          <a:p>
            <a:pPr algn="ctr"/>
            <a:endParaRPr lang="en-US" sz="3200" b="1" dirty="0">
              <a:solidFill>
                <a:schemeClr val="accent5">
                  <a:lumMod val="50000"/>
                </a:schemeClr>
              </a:solidFill>
              <a:latin typeface="Raleway" pitchFamily="2" charset="0"/>
            </a:endParaRPr>
          </a:p>
          <a:p>
            <a:pPr algn="ctr"/>
            <a:r>
              <a:rPr lang="en-US" sz="4000" b="1" dirty="0">
                <a:solidFill>
                  <a:schemeClr val="accent5">
                    <a:lumMod val="50000"/>
                  </a:schemeClr>
                </a:solidFill>
                <a:latin typeface="Raleway" pitchFamily="2" charset="0"/>
              </a:rPr>
              <a:t>	    Regression and Classification </a:t>
            </a:r>
          </a:p>
        </p:txBody>
      </p:sp>
      <p:sp>
        <p:nvSpPr>
          <p:cNvPr id="10" name="Arrow: Curved Right 9">
            <a:extLst>
              <a:ext uri="{FF2B5EF4-FFF2-40B4-BE49-F238E27FC236}">
                <a16:creationId xmlns:a16="http://schemas.microsoft.com/office/drawing/2014/main" id="{78286839-C0BA-44F5-A06B-4718866F1E91}"/>
              </a:ext>
            </a:extLst>
          </p:cNvPr>
          <p:cNvSpPr/>
          <p:nvPr/>
        </p:nvSpPr>
        <p:spPr>
          <a:xfrm rot="19490842">
            <a:off x="282083" y="3754161"/>
            <a:ext cx="882127" cy="1259293"/>
          </a:xfrm>
          <a:prstGeom prst="curved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95F0645C-8082-4EEF-A81D-D76E4F68CB88}"/>
              </a:ext>
            </a:extLst>
          </p:cNvPr>
          <p:cNvSpPr/>
          <p:nvPr/>
        </p:nvSpPr>
        <p:spPr>
          <a:xfrm>
            <a:off x="298830" y="1504903"/>
            <a:ext cx="11568531" cy="830997"/>
          </a:xfrm>
          <a:prstGeom prst="rect">
            <a:avLst/>
          </a:prstGeom>
        </p:spPr>
        <p:txBody>
          <a:bodyPr wrap="square">
            <a:spAutoFit/>
          </a:bodyPr>
          <a:lstStyle/>
          <a:p>
            <a:pPr algn="just"/>
            <a:r>
              <a:rPr lang="en-US" sz="2400" dirty="0">
                <a:latin typeface="Raleway" pitchFamily="2" charset="0"/>
              </a:rPr>
              <a:t>Deep learning is a machine learning technique that learns features and task directly from the data, where data may by images, text or sound!</a:t>
            </a:r>
          </a:p>
        </p:txBody>
      </p:sp>
    </p:spTree>
    <p:extLst>
      <p:ext uri="{BB962C8B-B14F-4D97-AF65-F5344CB8AC3E}">
        <p14:creationId xmlns:p14="http://schemas.microsoft.com/office/powerpoint/2010/main" val="392819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9"/>
            <a:ext cx="12077252"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What is Neural?</a:t>
            </a:r>
          </a:p>
        </p:txBody>
      </p:sp>
      <p:pic>
        <p:nvPicPr>
          <p:cNvPr id="7" name="Picture 6">
            <a:extLst>
              <a:ext uri="{FF2B5EF4-FFF2-40B4-BE49-F238E27FC236}">
                <a16:creationId xmlns:a16="http://schemas.microsoft.com/office/drawing/2014/main" id="{A630E63E-F5E7-40E3-9DCA-FC6403B5B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48" y="976139"/>
            <a:ext cx="11227904" cy="5496995"/>
          </a:xfrm>
          <a:prstGeom prst="rect">
            <a:avLst/>
          </a:prstGeom>
        </p:spPr>
      </p:pic>
    </p:spTree>
    <p:extLst>
      <p:ext uri="{BB962C8B-B14F-4D97-AF65-F5344CB8AC3E}">
        <p14:creationId xmlns:p14="http://schemas.microsoft.com/office/powerpoint/2010/main" val="66713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026" y="113519"/>
            <a:ext cx="11917017"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Neural Working</a:t>
            </a:r>
          </a:p>
        </p:txBody>
      </p:sp>
      <p:pic>
        <p:nvPicPr>
          <p:cNvPr id="6" name="Picture 5">
            <a:extLst>
              <a:ext uri="{FF2B5EF4-FFF2-40B4-BE49-F238E27FC236}">
                <a16:creationId xmlns:a16="http://schemas.microsoft.com/office/drawing/2014/main" id="{1003C1F6-9290-4366-BBEF-35A1E50FC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422" y="1269498"/>
            <a:ext cx="9126224" cy="4601217"/>
          </a:xfrm>
          <a:prstGeom prst="rect">
            <a:avLst/>
          </a:prstGeom>
        </p:spPr>
      </p:pic>
    </p:spTree>
    <p:extLst>
      <p:ext uri="{BB962C8B-B14F-4D97-AF65-F5344CB8AC3E}">
        <p14:creationId xmlns:p14="http://schemas.microsoft.com/office/powerpoint/2010/main" val="261516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9"/>
            <a:ext cx="12077252"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Perceptron in deep learning (ANN)</a:t>
            </a:r>
          </a:p>
        </p:txBody>
      </p:sp>
      <p:pic>
        <p:nvPicPr>
          <p:cNvPr id="5" name="Picture 4">
            <a:extLst>
              <a:ext uri="{FF2B5EF4-FFF2-40B4-BE49-F238E27FC236}">
                <a16:creationId xmlns:a16="http://schemas.microsoft.com/office/drawing/2014/main" id="{53688AC3-5935-482B-9C03-BAC04402D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849" y="1430288"/>
            <a:ext cx="11139085" cy="4869345"/>
          </a:xfrm>
          <a:prstGeom prst="rect">
            <a:avLst/>
          </a:prstGeom>
        </p:spPr>
      </p:pic>
      <p:sp>
        <p:nvSpPr>
          <p:cNvPr id="4" name="TextBox 3">
            <a:extLst>
              <a:ext uri="{FF2B5EF4-FFF2-40B4-BE49-F238E27FC236}">
                <a16:creationId xmlns:a16="http://schemas.microsoft.com/office/drawing/2014/main" id="{F2B342C2-166A-4957-B0A1-C0B8626E16D2}"/>
              </a:ext>
            </a:extLst>
          </p:cNvPr>
          <p:cNvSpPr txBox="1"/>
          <p:nvPr/>
        </p:nvSpPr>
        <p:spPr>
          <a:xfrm>
            <a:off x="625848" y="1130729"/>
            <a:ext cx="3170899"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latin typeface="Raleway" pitchFamily="2" charset="0"/>
              </a:rPr>
              <a:t>Normalize/Standardize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86A5A2-A869-45F2-B358-072E76FE2BC9}"/>
                  </a:ext>
                </a:extLst>
              </p:cNvPr>
              <p:cNvSpPr txBox="1"/>
              <p:nvPr/>
            </p:nvSpPr>
            <p:spPr>
              <a:xfrm>
                <a:off x="4293427" y="1330784"/>
                <a:ext cx="2367350" cy="853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b="1" i="1" dirty="0">
                              <a:effectLst>
                                <a:outerShdw blurRad="38100" dist="38100" dir="2700000" algn="tl">
                                  <a:srgbClr val="000000">
                                    <a:alpha val="43137"/>
                                  </a:srgbClr>
                                </a:outerShdw>
                              </a:effectLst>
                              <a:latin typeface="Cambria Math" panose="02040503050406030204" pitchFamily="18" charset="0"/>
                            </a:rPr>
                          </m:ctrlPr>
                        </m:naryPr>
                        <m:sub>
                          <m:r>
                            <m:rPr>
                              <m:brk m:alnAt="23"/>
                            </m:rPr>
                            <a:rPr lang="en-US" b="1" i="1" dirty="0">
                              <a:effectLst>
                                <a:outerShdw blurRad="38100" dist="38100" dir="2700000" algn="tl">
                                  <a:srgbClr val="000000">
                                    <a:alpha val="43137"/>
                                  </a:srgbClr>
                                </a:outerShdw>
                              </a:effectLst>
                              <a:latin typeface="Cambria Math" panose="02040503050406030204" pitchFamily="18" charset="0"/>
                            </a:rPr>
                            <m:t>𝒊</m:t>
                          </m:r>
                          <m:r>
                            <a:rPr lang="en-US" b="1" i="1" dirty="0">
                              <a:effectLst>
                                <a:outerShdw blurRad="38100" dist="38100" dir="2700000" algn="tl">
                                  <a:srgbClr val="000000">
                                    <a:alpha val="43137"/>
                                  </a:srgbClr>
                                </a:outerShdw>
                              </a:effectLst>
                              <a:latin typeface="Cambria Math" panose="02040503050406030204" pitchFamily="18" charset="0"/>
                            </a:rPr>
                            <m:t>=</m:t>
                          </m:r>
                          <m:r>
                            <a:rPr lang="en-US" b="1" i="1" dirty="0">
                              <a:effectLst>
                                <a:outerShdw blurRad="38100" dist="38100" dir="2700000" algn="tl">
                                  <a:srgbClr val="000000">
                                    <a:alpha val="43137"/>
                                  </a:srgbClr>
                                </a:outerShdw>
                              </a:effectLst>
                              <a:latin typeface="Cambria Math" panose="02040503050406030204" pitchFamily="18" charset="0"/>
                            </a:rPr>
                            <m:t>𝒙</m:t>
                          </m:r>
                        </m:sub>
                        <m:sup>
                          <m:r>
                            <a:rPr lang="en-US" b="1" i="1" dirty="0">
                              <a:effectLst>
                                <a:outerShdw blurRad="38100" dist="38100" dir="2700000" algn="tl">
                                  <a:srgbClr val="000000">
                                    <a:alpha val="43137"/>
                                  </a:srgbClr>
                                </a:outerShdw>
                              </a:effectLst>
                              <a:latin typeface="Cambria Math" panose="02040503050406030204" pitchFamily="18" charset="0"/>
                            </a:rPr>
                            <m:t>𝒎</m:t>
                          </m:r>
                        </m:sup>
                        <m:e>
                          <m:r>
                            <a:rPr lang="en-US" b="1" i="1" dirty="0">
                              <a:effectLst>
                                <a:outerShdw blurRad="38100" dist="38100" dir="2700000" algn="tl">
                                  <a:srgbClr val="000000">
                                    <a:alpha val="43137"/>
                                  </a:srgbClr>
                                </a:outerShdw>
                              </a:effectLst>
                              <a:latin typeface="Cambria Math" panose="02040503050406030204" pitchFamily="18" charset="0"/>
                            </a:rPr>
                            <m:t>𝒘𝒊</m:t>
                          </m:r>
                          <m:r>
                            <a:rPr lang="en-US" b="1" i="1" dirty="0">
                              <a:effectLst>
                                <a:outerShdw blurRad="38100" dist="38100" dir="2700000" algn="tl">
                                  <a:srgbClr val="000000">
                                    <a:alpha val="43137"/>
                                  </a:srgbClr>
                                </a:outerShdw>
                              </a:effectLst>
                              <a:latin typeface="Cambria Math" panose="02040503050406030204" pitchFamily="18" charset="0"/>
                            </a:rPr>
                            <m:t> </m:t>
                          </m:r>
                          <m:r>
                            <a:rPr lang="en-US" b="1" i="1" dirty="0">
                              <a:effectLst>
                                <a:outerShdw blurRad="38100" dist="38100" dir="2700000" algn="tl">
                                  <a:srgbClr val="000000">
                                    <a:alpha val="43137"/>
                                  </a:srgbClr>
                                </a:outerShdw>
                              </a:effectLst>
                              <a:latin typeface="Cambria Math" panose="02040503050406030204" pitchFamily="18" charset="0"/>
                            </a:rPr>
                            <m:t>𝒙𝒊</m:t>
                          </m:r>
                        </m:e>
                      </m:nary>
                      <m:r>
                        <a:rPr lang="en-US" b="1" i="1" dirty="0">
                          <a:effectLst>
                            <a:outerShdw blurRad="38100" dist="38100" dir="2700000" algn="tl">
                              <a:srgbClr val="000000">
                                <a:alpha val="43137"/>
                              </a:srgbClr>
                            </a:outerShdw>
                          </a:effectLst>
                          <a:latin typeface="Cambria Math" panose="02040503050406030204" pitchFamily="18" charset="0"/>
                        </a:rPr>
                        <m:t> </m:t>
                      </m:r>
                    </m:oMath>
                  </m:oMathPara>
                </a14:m>
                <a:endParaRPr lang="en-US" b="1" dirty="0">
                  <a:effectLst>
                    <a:outerShdw blurRad="38100" dist="38100" dir="2700000" algn="tl">
                      <a:srgbClr val="000000">
                        <a:alpha val="43137"/>
                      </a:srgbClr>
                    </a:outerShdw>
                  </a:effectLst>
                </a:endParaRPr>
              </a:p>
            </p:txBody>
          </p:sp>
        </mc:Choice>
        <mc:Fallback xmlns="">
          <p:sp>
            <p:nvSpPr>
              <p:cNvPr id="6" name="TextBox 5">
                <a:extLst>
                  <a:ext uri="{FF2B5EF4-FFF2-40B4-BE49-F238E27FC236}">
                    <a16:creationId xmlns:a16="http://schemas.microsoft.com/office/drawing/2014/main" id="{8786A5A2-A869-45F2-B358-072E76FE2BC9}"/>
                  </a:ext>
                </a:extLst>
              </p:cNvPr>
              <p:cNvSpPr txBox="1">
                <a:spLocks noRot="1" noChangeAspect="1" noMove="1" noResize="1" noEditPoints="1" noAdjustHandles="1" noChangeArrowheads="1" noChangeShapeType="1" noTextEdit="1"/>
              </p:cNvSpPr>
              <p:nvPr/>
            </p:nvSpPr>
            <p:spPr>
              <a:xfrm>
                <a:off x="4293427" y="1330784"/>
                <a:ext cx="2367350" cy="853311"/>
              </a:xfrm>
              <a:prstGeom prst="rect">
                <a:avLst/>
              </a:prstGeom>
              <a:blipFill>
                <a:blip r:embed="rId3"/>
                <a:stretch>
                  <a:fillRect b="-714"/>
                </a:stretch>
              </a:blipFill>
            </p:spPr>
            <p:txBody>
              <a:bodyPr/>
              <a:lstStyle/>
              <a:p>
                <a:r>
                  <a:rPr lang="en-PK">
                    <a:noFill/>
                  </a:rPr>
                  <a:t> </a:t>
                </a:r>
              </a:p>
            </p:txBody>
          </p:sp>
        </mc:Fallback>
      </mc:AlternateContent>
      <p:sp>
        <p:nvSpPr>
          <p:cNvPr id="7" name="TextBox 6">
            <a:extLst>
              <a:ext uri="{FF2B5EF4-FFF2-40B4-BE49-F238E27FC236}">
                <a16:creationId xmlns:a16="http://schemas.microsoft.com/office/drawing/2014/main" id="{4EC11281-B61F-4CC8-B6D2-8E3E0966F952}"/>
              </a:ext>
            </a:extLst>
          </p:cNvPr>
          <p:cNvSpPr txBox="1"/>
          <p:nvPr/>
        </p:nvSpPr>
        <p:spPr>
          <a:xfrm>
            <a:off x="7156753" y="2370625"/>
            <a:ext cx="2367350" cy="646331"/>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rPr>
              <a:t>Applying Activation Function </a:t>
            </a:r>
          </a:p>
        </p:txBody>
      </p:sp>
    </p:spTree>
    <p:extLst>
      <p:ext uri="{BB962C8B-B14F-4D97-AF65-F5344CB8AC3E}">
        <p14:creationId xmlns:p14="http://schemas.microsoft.com/office/powerpoint/2010/main" val="278897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74" y="113519"/>
            <a:ext cx="12077252" cy="758413"/>
          </a:xfrm>
        </p:spPr>
        <p:txBody>
          <a:bodyPr>
            <a:noAutofit/>
          </a:bodyPr>
          <a:lstStyle/>
          <a:p>
            <a:r>
              <a:rPr lang="en-US" sz="4400" b="1" dirty="0">
                <a:solidFill>
                  <a:schemeClr val="accent5">
                    <a:lumMod val="50000"/>
                  </a:schemeClr>
                </a:solidFill>
                <a:effectLst>
                  <a:outerShdw blurRad="38100" dist="38100" dir="2700000" algn="tl">
                    <a:srgbClr val="000000">
                      <a:alpha val="43137"/>
                    </a:srgbClr>
                  </a:outerShdw>
                </a:effectLst>
                <a:latin typeface="neo latina" panose="020B0607020203060204" pitchFamily="34" charset="0"/>
              </a:rPr>
              <a:t>What is an Activation Function?</a:t>
            </a:r>
          </a:p>
        </p:txBody>
      </p:sp>
      <p:sp>
        <p:nvSpPr>
          <p:cNvPr id="5" name="Rectangle 4">
            <a:extLst>
              <a:ext uri="{FF2B5EF4-FFF2-40B4-BE49-F238E27FC236}">
                <a16:creationId xmlns:a16="http://schemas.microsoft.com/office/drawing/2014/main" id="{300465AD-A586-4CC0-B4A4-43A023886B84}"/>
              </a:ext>
            </a:extLst>
          </p:cNvPr>
          <p:cNvSpPr/>
          <p:nvPr/>
        </p:nvSpPr>
        <p:spPr>
          <a:xfrm>
            <a:off x="208722" y="1077701"/>
            <a:ext cx="11732266" cy="4893647"/>
          </a:xfrm>
          <a:prstGeom prst="rect">
            <a:avLst/>
          </a:prstGeom>
        </p:spPr>
        <p:txBody>
          <a:bodyPr wrap="square">
            <a:spAutoFit/>
          </a:bodyPr>
          <a:lstStyle/>
          <a:p>
            <a:pPr algn="just"/>
            <a:r>
              <a:rPr lang="en-US" sz="2400" dirty="0">
                <a:latin typeface="Raleway" pitchFamily="2" charset="0"/>
              </a:rPr>
              <a:t>Activation functions are an extremely important feature of the artificial neural networks. They basically decide whether a neuron should be activated or not. Whether the information that the neuron is receiving is relevant for the given information or should it be ignored.</a:t>
            </a:r>
          </a:p>
          <a:p>
            <a:pPr algn="just"/>
            <a:endParaRPr lang="en-US" sz="2400" dirty="0">
              <a:latin typeface="Raleway" pitchFamily="2" charset="0"/>
            </a:endParaRPr>
          </a:p>
          <a:p>
            <a:pPr algn="just"/>
            <a:endParaRPr lang="en-US" sz="2400" dirty="0">
              <a:latin typeface="Raleway" pitchFamily="2" charset="0"/>
            </a:endParaRPr>
          </a:p>
          <a:p>
            <a:pPr algn="just"/>
            <a:endParaRPr lang="en-US" sz="2400" dirty="0">
              <a:latin typeface="Raleway" pitchFamily="2" charset="0"/>
            </a:endParaRPr>
          </a:p>
          <a:p>
            <a:pPr algn="just"/>
            <a:endParaRPr lang="en-US" sz="2400" dirty="0">
              <a:latin typeface="Raleway" pitchFamily="2" charset="0"/>
            </a:endParaRPr>
          </a:p>
          <a:p>
            <a:pPr algn="just"/>
            <a:r>
              <a:rPr lang="en-US" sz="2400" b="1" i="1" dirty="0">
                <a:solidFill>
                  <a:schemeClr val="accent5">
                    <a:lumMod val="50000"/>
                  </a:schemeClr>
                </a:solidFill>
                <a:latin typeface="Raleway" pitchFamily="2" charset="0"/>
              </a:rPr>
              <a:t>The activation function is the non linear transformation that we do over the input signal. This transformed output is then seen to the next layer of neurons as input.</a:t>
            </a:r>
          </a:p>
          <a:p>
            <a:pPr algn="just"/>
            <a:endParaRPr lang="en-US" sz="2400" dirty="0">
              <a:latin typeface="Raleway" pitchFamily="2" charset="0"/>
            </a:endParaRPr>
          </a:p>
          <a:p>
            <a:pPr marL="342900" indent="-342900" algn="just">
              <a:buFont typeface="Wingdings" panose="05000000000000000000" pitchFamily="2" charset="2"/>
              <a:buChar char="Ø"/>
            </a:pPr>
            <a:r>
              <a:rPr lang="en-US" sz="2400" dirty="0">
                <a:latin typeface="Raleway" pitchFamily="2" charset="0"/>
              </a:rPr>
              <a:t>Linear </a:t>
            </a:r>
            <a:r>
              <a:rPr lang="en-US" sz="2400" b="1" dirty="0">
                <a:effectLst>
                  <a:outerShdw blurRad="38100" dist="38100" dir="2700000" algn="tl">
                    <a:srgbClr val="000000">
                      <a:alpha val="43137"/>
                    </a:srgbClr>
                  </a:outerShdw>
                </a:effectLst>
                <a:latin typeface="Raleway" pitchFamily="2" charset="0"/>
              </a:rPr>
              <a:t>Activation Function </a:t>
            </a:r>
          </a:p>
          <a:p>
            <a:pPr marL="342900" indent="-342900" algn="just">
              <a:buFont typeface="Wingdings" panose="05000000000000000000" pitchFamily="2" charset="2"/>
              <a:buChar char="Ø"/>
            </a:pPr>
            <a:r>
              <a:rPr lang="en-US" sz="2400" dirty="0">
                <a:latin typeface="Raleway" pitchFamily="2" charset="0"/>
              </a:rPr>
              <a:t>Non Linear </a:t>
            </a:r>
            <a:r>
              <a:rPr lang="en-US" sz="2400" b="1" dirty="0">
                <a:effectLst>
                  <a:outerShdw blurRad="38100" dist="38100" dir="2700000" algn="tl">
                    <a:srgbClr val="000000">
                      <a:alpha val="43137"/>
                    </a:srgbClr>
                  </a:outerShdw>
                </a:effectLst>
                <a:latin typeface="Raleway" pitchFamily="2" charset="0"/>
              </a:rPr>
              <a:t>Activation Function</a:t>
            </a:r>
            <a:endParaRPr lang="en-US" sz="2400" dirty="0">
              <a:latin typeface="Raleway" pitchFamily="2" charset="0"/>
            </a:endParaRPr>
          </a:p>
        </p:txBody>
      </p:sp>
      <p:pic>
        <p:nvPicPr>
          <p:cNvPr id="7" name="Picture 6">
            <a:extLst>
              <a:ext uri="{FF2B5EF4-FFF2-40B4-BE49-F238E27FC236}">
                <a16:creationId xmlns:a16="http://schemas.microsoft.com/office/drawing/2014/main" id="{7C33F099-E8E0-472E-8CC5-C4ACC9773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599" y="2865231"/>
            <a:ext cx="6173061" cy="981212"/>
          </a:xfrm>
          <a:prstGeom prst="rect">
            <a:avLst/>
          </a:prstGeom>
        </p:spPr>
      </p:pic>
    </p:spTree>
    <p:extLst>
      <p:ext uri="{BB962C8B-B14F-4D97-AF65-F5344CB8AC3E}">
        <p14:creationId xmlns:p14="http://schemas.microsoft.com/office/powerpoint/2010/main" val="128112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671</TotalTime>
  <Words>1499</Words>
  <Application>Microsoft Office PowerPoint</Application>
  <PresentationFormat>Widescreen</PresentationFormat>
  <Paragraphs>146</Paragraphs>
  <Slides>46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Calibri Light</vt:lpstr>
      <vt:lpstr>Cambria Math</vt:lpstr>
      <vt:lpstr>neo latina</vt:lpstr>
      <vt:lpstr>Raleway</vt:lpstr>
      <vt:lpstr>Raleway Medium</vt:lpstr>
      <vt:lpstr>Raleway SemiBold</vt:lpstr>
      <vt:lpstr>Wingdings</vt:lpstr>
      <vt:lpstr>Office Theme</vt:lpstr>
      <vt:lpstr>PowerPoint Presentation</vt:lpstr>
      <vt:lpstr>Face Mask Detection</vt:lpstr>
      <vt:lpstr>AI vs ML vs DL</vt:lpstr>
      <vt:lpstr>PowerPoint Presentation</vt:lpstr>
      <vt:lpstr>Deep Learning</vt:lpstr>
      <vt:lpstr>What is Neural?</vt:lpstr>
      <vt:lpstr>Neural Working</vt:lpstr>
      <vt:lpstr>Perceptron in deep learning (ANN)</vt:lpstr>
      <vt:lpstr>What is an Activation Function?</vt:lpstr>
      <vt:lpstr>Type of Activation Function</vt:lpstr>
      <vt:lpstr>Sigmoid Function</vt:lpstr>
      <vt:lpstr>Rectifier (Relu) Function</vt:lpstr>
      <vt:lpstr>Activation Function Example</vt:lpstr>
      <vt:lpstr>How Neural Network Work ?</vt:lpstr>
      <vt:lpstr>How Neural Network Work with many neurons ?</vt:lpstr>
      <vt:lpstr>Back Propagation in deep learning</vt:lpstr>
      <vt:lpstr>Back Propagation in deep learning (Cont.)</vt:lpstr>
      <vt:lpstr>Back Propagation in deep learning (Cont.)</vt:lpstr>
      <vt:lpstr>Back Propagation in deep learning (Cont.)</vt:lpstr>
      <vt:lpstr>For further assistance  Visit Stack Exchange</vt:lpstr>
      <vt:lpstr>What is Bias ?</vt:lpstr>
      <vt:lpstr> Bias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dc:title>
  <dc:creator>Mustafa</dc:creator>
  <cp:lastModifiedBy>Noor</cp:lastModifiedBy>
  <cp:revision>129</cp:revision>
  <dcterms:created xsi:type="dcterms:W3CDTF">2021-06-05T09:46:18Z</dcterms:created>
  <dcterms:modified xsi:type="dcterms:W3CDTF">2022-06-13T12:22:34Z</dcterms:modified>
</cp:coreProperties>
</file>